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68" r:id="rId2"/>
    <p:sldId id="369" r:id="rId3"/>
    <p:sldId id="404" r:id="rId4"/>
    <p:sldId id="403" r:id="rId5"/>
    <p:sldId id="405" r:id="rId6"/>
    <p:sldId id="468" r:id="rId7"/>
    <p:sldId id="307" r:id="rId8"/>
    <p:sldId id="309" r:id="rId9"/>
    <p:sldId id="310" r:id="rId10"/>
    <p:sldId id="311" r:id="rId11"/>
    <p:sldId id="312" r:id="rId12"/>
    <p:sldId id="313" r:id="rId13"/>
    <p:sldId id="455" r:id="rId14"/>
    <p:sldId id="456" r:id="rId15"/>
    <p:sldId id="461" r:id="rId16"/>
    <p:sldId id="462" r:id="rId17"/>
    <p:sldId id="463" r:id="rId18"/>
    <p:sldId id="464" r:id="rId19"/>
    <p:sldId id="465" r:id="rId20"/>
    <p:sldId id="466" r:id="rId21"/>
    <p:sldId id="457" r:id="rId22"/>
    <p:sldId id="458" r:id="rId23"/>
    <p:sldId id="494" r:id="rId24"/>
    <p:sldId id="469" r:id="rId25"/>
    <p:sldId id="470" r:id="rId26"/>
    <p:sldId id="471" r:id="rId27"/>
    <p:sldId id="473" r:id="rId28"/>
    <p:sldId id="472" r:id="rId29"/>
    <p:sldId id="474" r:id="rId30"/>
    <p:sldId id="475" r:id="rId31"/>
    <p:sldId id="476" r:id="rId32"/>
    <p:sldId id="477" r:id="rId33"/>
    <p:sldId id="478" r:id="rId34"/>
    <p:sldId id="479" r:id="rId35"/>
    <p:sldId id="480" r:id="rId36"/>
    <p:sldId id="318" r:id="rId37"/>
    <p:sldId id="319" r:id="rId38"/>
    <p:sldId id="320" r:id="rId39"/>
    <p:sldId id="321" r:id="rId40"/>
    <p:sldId id="324" r:id="rId41"/>
    <p:sldId id="325" r:id="rId42"/>
    <p:sldId id="326" r:id="rId43"/>
    <p:sldId id="327" r:id="rId44"/>
    <p:sldId id="328" r:id="rId45"/>
    <p:sldId id="329" r:id="rId46"/>
    <p:sldId id="493" r:id="rId47"/>
    <p:sldId id="483" r:id="rId48"/>
    <p:sldId id="485" r:id="rId49"/>
    <p:sldId id="336" r:id="rId50"/>
    <p:sldId id="331" r:id="rId51"/>
    <p:sldId id="498" r:id="rId52"/>
    <p:sldId id="499" r:id="rId53"/>
    <p:sldId id="332" r:id="rId54"/>
    <p:sldId id="481" r:id="rId55"/>
    <p:sldId id="486" r:id="rId56"/>
    <p:sldId id="333" r:id="rId57"/>
    <p:sldId id="334" r:id="rId58"/>
    <p:sldId id="335" r:id="rId59"/>
    <p:sldId id="337" r:id="rId60"/>
    <p:sldId id="491" r:id="rId61"/>
    <p:sldId id="492" r:id="rId62"/>
    <p:sldId id="489" r:id="rId63"/>
    <p:sldId id="487" r:id="rId64"/>
    <p:sldId id="482" r:id="rId65"/>
    <p:sldId id="495" r:id="rId66"/>
    <p:sldId id="496" r:id="rId67"/>
    <p:sldId id="402" r:id="rId6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B"/>
    <a:srgbClr val="007212"/>
    <a:srgbClr val="002F52"/>
    <a:srgbClr val="E3A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/>
    <p:restoredTop sz="93071" autoAdjust="0"/>
  </p:normalViewPr>
  <p:slideViewPr>
    <p:cSldViewPr snapToGrid="0">
      <p:cViewPr varScale="1">
        <p:scale>
          <a:sx n="102" d="100"/>
          <a:sy n="102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5/29/19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4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4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www.datacentermap.com</a:t>
            </a:r>
            <a:r>
              <a:rPr lang="en-US" dirty="0"/>
              <a:t>/</a:t>
            </a:r>
            <a:r>
              <a:rPr lang="en-US" dirty="0" err="1"/>
              <a:t>cloud.html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5" Type="http://schemas.openxmlformats.org/officeDocument/2006/relationships/image" Target="../media/image3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36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9.png"/><Relationship Id="rId1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8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33.png"/><Relationship Id="rId17" Type="http://schemas.openxmlformats.org/officeDocument/2006/relationships/image" Target="../media/image42.pn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33.png"/><Relationship Id="rId1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8.png"/><Relationship Id="rId2" Type="http://schemas.openxmlformats.org/officeDocument/2006/relationships/image" Target="../media/image12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16.png"/><Relationship Id="rId5" Type="http://schemas.openxmlformats.org/officeDocument/2006/relationships/image" Target="../media/image320.png"/><Relationship Id="rId15" Type="http://schemas.openxmlformats.org/officeDocument/2006/relationships/image" Target="../media/image360.png"/><Relationship Id="rId10" Type="http://schemas.openxmlformats.org/officeDocument/2006/relationships/image" Target="../media/image340.png"/><Relationship Id="rId4" Type="http://schemas.openxmlformats.org/officeDocument/2006/relationships/image" Target="../media/image310.png"/><Relationship Id="rId9" Type="http://schemas.openxmlformats.org/officeDocument/2006/relationships/image" Target="../media/image13.png"/><Relationship Id="rId14" Type="http://schemas.openxmlformats.org/officeDocument/2006/relationships/image" Target="../media/image3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33.png"/><Relationship Id="rId1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89.png"/><Relationship Id="rId4" Type="http://schemas.openxmlformats.org/officeDocument/2006/relationships/image" Target="../media/image96.png"/><Relationship Id="rId9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89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12" Type="http://schemas.openxmlformats.org/officeDocument/2006/relationships/image" Target="../media/image9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97.png"/><Relationship Id="rId10" Type="http://schemas.openxmlformats.org/officeDocument/2006/relationships/image" Target="../media/image107.png"/><Relationship Id="rId4" Type="http://schemas.openxmlformats.org/officeDocument/2006/relationships/image" Target="../media/image102.png"/><Relationship Id="rId9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2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11.png"/><Relationship Id="rId17" Type="http://schemas.openxmlformats.org/officeDocument/2006/relationships/image" Target="../media/image113.png"/><Relationship Id="rId2" Type="http://schemas.openxmlformats.org/officeDocument/2006/relationships/image" Target="../media/image87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10.png"/><Relationship Id="rId5" Type="http://schemas.openxmlformats.org/officeDocument/2006/relationships/image" Target="../media/image97.png"/><Relationship Id="rId15" Type="http://schemas.openxmlformats.org/officeDocument/2006/relationships/image" Target="../media/image94.png"/><Relationship Id="rId10" Type="http://schemas.openxmlformats.org/officeDocument/2006/relationships/image" Target="../media/image107.png"/><Relationship Id="rId4" Type="http://schemas.openxmlformats.org/officeDocument/2006/relationships/image" Target="../media/image102.png"/><Relationship Id="rId9" Type="http://schemas.openxmlformats.org/officeDocument/2006/relationships/image" Target="../media/image106.png"/><Relationship Id="rId1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5.png"/><Relationship Id="rId7" Type="http://schemas.openxmlformats.org/officeDocument/2006/relationships/image" Target="../media/image11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89.png"/><Relationship Id="rId5" Type="http://schemas.openxmlformats.org/officeDocument/2006/relationships/image" Target="../media/image97.png"/><Relationship Id="rId10" Type="http://schemas.openxmlformats.org/officeDocument/2006/relationships/image" Target="../media/image94.png"/><Relationship Id="rId4" Type="http://schemas.openxmlformats.org/officeDocument/2006/relationships/image" Target="../media/image102.png"/><Relationship Id="rId9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5.png"/><Relationship Id="rId7" Type="http://schemas.openxmlformats.org/officeDocument/2006/relationships/image" Target="../media/image116.png"/><Relationship Id="rId12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94.png"/><Relationship Id="rId5" Type="http://schemas.openxmlformats.org/officeDocument/2006/relationships/image" Target="../media/image97.png"/><Relationship Id="rId10" Type="http://schemas.openxmlformats.org/officeDocument/2006/relationships/image" Target="../media/image119.png"/><Relationship Id="rId4" Type="http://schemas.openxmlformats.org/officeDocument/2006/relationships/image" Target="../media/image102.png"/><Relationship Id="rId9" Type="http://schemas.openxmlformats.org/officeDocument/2006/relationships/image" Target="../media/image11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1.png"/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12" Type="http://schemas.openxmlformats.org/officeDocument/2006/relationships/image" Target="../media/image12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118.png"/><Relationship Id="rId5" Type="http://schemas.openxmlformats.org/officeDocument/2006/relationships/image" Target="../media/image97.png"/><Relationship Id="rId10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16.png"/><Relationship Id="rId14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95.png"/><Relationship Id="rId7" Type="http://schemas.openxmlformats.org/officeDocument/2006/relationships/image" Target="../media/image124.png"/><Relationship Id="rId12" Type="http://schemas.openxmlformats.org/officeDocument/2006/relationships/image" Target="../media/image12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6.png"/><Relationship Id="rId5" Type="http://schemas.openxmlformats.org/officeDocument/2006/relationships/image" Target="../media/image97.png"/><Relationship Id="rId10" Type="http://schemas.openxmlformats.org/officeDocument/2006/relationships/image" Target="../media/image89.png"/><Relationship Id="rId4" Type="http://schemas.openxmlformats.org/officeDocument/2006/relationships/image" Target="../media/image102.png"/><Relationship Id="rId9" Type="http://schemas.openxmlformats.org/officeDocument/2006/relationships/image" Target="../media/image9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95.png"/><Relationship Id="rId7" Type="http://schemas.openxmlformats.org/officeDocument/2006/relationships/image" Target="../media/image124.png"/><Relationship Id="rId12" Type="http://schemas.openxmlformats.org/officeDocument/2006/relationships/image" Target="../media/image12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6.png"/><Relationship Id="rId5" Type="http://schemas.openxmlformats.org/officeDocument/2006/relationships/image" Target="../media/image97.png"/><Relationship Id="rId10" Type="http://schemas.openxmlformats.org/officeDocument/2006/relationships/image" Target="../media/image89.png"/><Relationship Id="rId4" Type="http://schemas.openxmlformats.org/officeDocument/2006/relationships/image" Target="../media/image102.png"/><Relationship Id="rId9" Type="http://schemas.openxmlformats.org/officeDocument/2006/relationships/image" Target="../media/image9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12" Type="http://schemas.openxmlformats.org/officeDocument/2006/relationships/image" Target="../media/image12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124.png"/><Relationship Id="rId5" Type="http://schemas.openxmlformats.org/officeDocument/2006/relationships/image" Target="../media/image97.png"/><Relationship Id="rId10" Type="http://schemas.openxmlformats.org/officeDocument/2006/relationships/image" Target="../media/image123.png"/><Relationship Id="rId4" Type="http://schemas.openxmlformats.org/officeDocument/2006/relationships/image" Target="../media/image102.png"/><Relationship Id="rId9" Type="http://schemas.openxmlformats.org/officeDocument/2006/relationships/image" Target="../media/image1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999" y="1066800"/>
            <a:ext cx="7667625" cy="1323439"/>
          </a:xfrm>
        </p:spPr>
        <p:txBody>
          <a:bodyPr/>
          <a:lstStyle/>
          <a:p>
            <a:pPr algn="ctr"/>
            <a:r>
              <a:rPr lang="en-US" dirty="0"/>
              <a:t>The Simple Analytics of Trade Creation and Diversion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608545"/>
            <a:ext cx="6705600" cy="1778949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000" dirty="0"/>
              <a:t>University of Michigan</a:t>
            </a:r>
          </a:p>
          <a:p>
            <a:pPr algn="ctr"/>
            <a:r>
              <a:rPr lang="en-US" sz="2800"/>
              <a:t>Rishi </a:t>
            </a:r>
            <a:r>
              <a:rPr lang="en-US" sz="2800" dirty="0"/>
              <a:t>R. Sharma</a:t>
            </a:r>
          </a:p>
          <a:p>
            <a:pPr algn="ctr"/>
            <a:r>
              <a:rPr lang="en-US" sz="2000" dirty="0"/>
              <a:t>Colgate University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4495800"/>
            <a:ext cx="7157429" cy="180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For presentation at</a:t>
            </a:r>
          </a:p>
          <a:p>
            <a:pPr algn="ctr"/>
            <a:r>
              <a:rPr lang="en-US" sz="2000" b="1" dirty="0"/>
              <a:t>Conference on International Economic Integration: </a:t>
            </a:r>
          </a:p>
          <a:p>
            <a:pPr algn="ctr"/>
            <a:r>
              <a:rPr lang="en-US" sz="2000" b="1" dirty="0"/>
              <a:t>Firms, Workers, and Policies</a:t>
            </a:r>
          </a:p>
          <a:p>
            <a:pPr algn="ctr"/>
            <a:r>
              <a:rPr lang="en-US" sz="2000" dirty="0"/>
              <a:t>Universität Tübingen </a:t>
            </a:r>
          </a:p>
          <a:p>
            <a:pPr algn="ctr"/>
            <a:r>
              <a:rPr lang="en-US" sz="1600" dirty="0"/>
              <a:t>May 22-23, 2019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116660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785E301F-176E-A940-B62B-FF56F5D18103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450358-B226-0A4F-BEE8-CD324F6C5A95}"/>
              </a:ext>
            </a:extLst>
          </p:cNvPr>
          <p:cNvSpPr txBox="1"/>
          <p:nvPr/>
        </p:nvSpPr>
        <p:spPr>
          <a:xfrm>
            <a:off x="1314450" y="11430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Trade Creation and Diversion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0A3A57-4713-BD45-8FA6-C1C45D6F713C}"/>
              </a:ext>
            </a:extLst>
          </p:cNvPr>
          <p:cNvGrpSpPr/>
          <p:nvPr/>
        </p:nvGrpSpPr>
        <p:grpSpPr>
          <a:xfrm>
            <a:off x="537328" y="1685250"/>
            <a:ext cx="7487556" cy="3711888"/>
            <a:chOff x="537328" y="1685250"/>
            <a:chExt cx="7487556" cy="3711888"/>
          </a:xfrm>
        </p:grpSpPr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143000" y="4743450"/>
              <a:ext cx="22288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430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14400" y="211455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432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63" name="Straight Connector 62"/>
            <p:cNvCxnSpPr>
              <a:cxnSpLocks/>
            </p:cNvCxnSpPr>
            <p:nvPr/>
          </p:nvCxnSpPr>
          <p:spPr>
            <a:xfrm flipV="1">
              <a:off x="1143000" y="285750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 Brace 37"/>
            <p:cNvSpPr/>
            <p:nvPr/>
          </p:nvSpPr>
          <p:spPr>
            <a:xfrm>
              <a:off x="971550" y="3771900"/>
              <a:ext cx="171450" cy="62865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4000500" y="4743450"/>
              <a:ext cx="36004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0005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4866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73" name="Straight Connector 72"/>
            <p:cNvCxnSpPr>
              <a:cxnSpLocks/>
            </p:cNvCxnSpPr>
            <p:nvPr/>
          </p:nvCxnSpPr>
          <p:spPr>
            <a:xfrm flipV="1">
              <a:off x="4000500" y="2228850"/>
              <a:ext cx="331470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F7941E-700F-274B-AD62-B652D2307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22885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/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E76220-2624-494E-A28E-6D9EBAC26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0" y="3771900"/>
              <a:ext cx="685800" cy="6286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8A21A1-F836-524D-AEA3-7CC934A9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300" y="2514600"/>
              <a:ext cx="2686050" cy="125730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E6B0EBB-1053-F74B-9D67-38DE2DAC1BC9}"/>
                </a:ext>
              </a:extLst>
            </p:cNvPr>
            <p:cNvSpPr txBox="1"/>
            <p:nvPr/>
          </p:nvSpPr>
          <p:spPr>
            <a:xfrm>
              <a:off x="3771900" y="211455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E3CB4B5-A96E-B740-880B-479A9E3D5130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2400300"/>
              <a:ext cx="2457450" cy="14287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1158BC-140C-7543-ABB0-6ED3C6348E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28950"/>
              <a:ext cx="44577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974421-E849-6A49-8342-95E79CF26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200400"/>
              <a:ext cx="47434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/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DB2428-7974-BE43-9111-37B6F41D302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8086D5-6F00-E146-87DE-E16B01D4CD8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275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4D492F-DEDC-A341-8228-9351DF5119B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073" y="3209192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/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0B6789-7891-9D4C-9E28-36FA3FEC6B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50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F83C96-4B8D-E34C-B296-1E2210EEF70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/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C9369E4-1628-954C-9133-E8C8F7A2A7B3}"/>
                    </a:ext>
                  </a:extLst>
                </p:cNvPr>
                <p:cNvSpPr txBox="1"/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-250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C9369E4-1628-954C-9133-E8C8F7A2A7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CC5CF27-0162-934B-9B6E-BE1F03211F90}"/>
                    </a:ext>
                  </a:extLst>
                </p:cNvPr>
                <p:cNvSpPr/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CC5CF27-0162-934B-9B6E-BE1F03211F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BC5A8F2-7397-A040-8A1D-7686FEF1BFBA}"/>
                    </a:ext>
                  </a:extLst>
                </p:cNvPr>
                <p:cNvSpPr txBox="1"/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BC5A8F2-7397-A040-8A1D-7686FEF1BF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C9808D4-1451-6144-A71F-0A8166F234D3}"/>
                    </a:ext>
                  </a:extLst>
                </p:cNvPr>
                <p:cNvSpPr txBox="1"/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C9808D4-1451-6144-A71F-0A8166F234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4F24C7B-BC4D-8B40-8BC1-FFF8CE3EAB03}"/>
                    </a:ext>
                  </a:extLst>
                </p:cNvPr>
                <p:cNvSpPr txBox="1"/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4F24C7B-BC4D-8B40-8BC1-FFF8CE3EA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blipFill>
                  <a:blip r:embed="rId12"/>
                  <a:stretch>
                    <a:fillRect r="-4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5E5A80-BF51-E047-AD1E-0E4C9F39BABA}"/>
                    </a:ext>
                  </a:extLst>
                </p:cNvPr>
                <p:cNvSpPr/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5E5A80-BF51-E047-AD1E-0E4C9F39BA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  <a:blipFill>
                  <a:blip r:embed="rId1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AD36FDE-0839-B541-B76D-E4D645C439D4}"/>
                    </a:ext>
                  </a:extLst>
                </p:cNvPr>
                <p:cNvSpPr/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AD36FDE-0839-B541-B76D-E4D645C439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  <a:blipFill>
                  <a:blip r:embed="rId1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B540CF-E993-924A-AF04-D788710ABC2A}"/>
                </a:ext>
              </a:extLst>
            </p:cNvPr>
            <p:cNvGrpSpPr/>
            <p:nvPr/>
          </p:nvGrpSpPr>
          <p:grpSpPr>
            <a:xfrm>
              <a:off x="1277522" y="4338382"/>
              <a:ext cx="665578" cy="405068"/>
              <a:chOff x="1277522" y="4338382"/>
              <a:chExt cx="665578" cy="405068"/>
            </a:xfrm>
          </p:grpSpPr>
          <p:sp>
            <p:nvSpPr>
              <p:cNvPr id="43" name="Left Brace 42">
                <a:extLst>
                  <a:ext uri="{FF2B5EF4-FFF2-40B4-BE49-F238E27FC236}">
                    <a16:creationId xmlns:a16="http://schemas.microsoft.com/office/drawing/2014/main" id="{C71910D7-2069-EE4A-BCA7-AA47E5A4E56D}"/>
                  </a:ext>
                </a:extLst>
              </p:cNvPr>
              <p:cNvSpPr/>
              <p:nvPr/>
            </p:nvSpPr>
            <p:spPr>
              <a:xfrm rot="5400000">
                <a:off x="1794986" y="4595336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D3B7A8-234F-ED40-84FC-95201577D28E}"/>
                  </a:ext>
                </a:extLst>
              </p:cNvPr>
              <p:cNvSpPr/>
              <p:nvPr/>
            </p:nvSpPr>
            <p:spPr>
              <a:xfrm>
                <a:off x="1277522" y="4338382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F366F3C-D8EB-0D44-8C9B-B29A249B5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9366" y="4567311"/>
                <a:ext cx="178191" cy="656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8CB4664-2BCA-514B-BE33-24DF1CDD627F}"/>
                </a:ext>
              </a:extLst>
            </p:cNvPr>
            <p:cNvGrpSpPr/>
            <p:nvPr/>
          </p:nvGrpSpPr>
          <p:grpSpPr>
            <a:xfrm>
              <a:off x="5607910" y="4299739"/>
              <a:ext cx="708137" cy="437668"/>
              <a:chOff x="5607910" y="4299739"/>
              <a:chExt cx="708137" cy="437668"/>
            </a:xfrm>
          </p:grpSpPr>
          <p:sp>
            <p:nvSpPr>
              <p:cNvPr id="44" name="Left Brace 43">
                <a:extLst>
                  <a:ext uri="{FF2B5EF4-FFF2-40B4-BE49-F238E27FC236}">
                    <a16:creationId xmlns:a16="http://schemas.microsoft.com/office/drawing/2014/main" id="{D7C0E18D-0B8A-5F44-8379-2830E5EC0871}"/>
                  </a:ext>
                </a:extLst>
              </p:cNvPr>
              <p:cNvSpPr/>
              <p:nvPr/>
            </p:nvSpPr>
            <p:spPr>
              <a:xfrm rot="5400000">
                <a:off x="5695316" y="4550246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B5A73F-F7F4-4B4D-9E89-97653B71CC21}"/>
                  </a:ext>
                </a:extLst>
              </p:cNvPr>
              <p:cNvSpPr/>
              <p:nvPr/>
            </p:nvSpPr>
            <p:spPr>
              <a:xfrm>
                <a:off x="5868424" y="4299739"/>
                <a:ext cx="447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8731060-03E9-804C-8CDC-80CB14543E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1341" y="4525108"/>
                <a:ext cx="232117" cy="1055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DE5148B-8A5C-B943-8AC2-8D11AE25F4B9}"/>
                </a:ext>
              </a:extLst>
            </p:cNvPr>
            <p:cNvSpPr txBox="1"/>
            <p:nvPr/>
          </p:nvSpPr>
          <p:spPr>
            <a:xfrm>
              <a:off x="1328850" y="1693801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Export Supplies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24A5C8B-F189-A946-86E2-36F41C657740}"/>
                </a:ext>
              </a:extLst>
            </p:cNvPr>
            <p:cNvSpPr txBox="1"/>
            <p:nvPr/>
          </p:nvSpPr>
          <p:spPr>
            <a:xfrm>
              <a:off x="5143500" y="1685250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Import Market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E300C18-3312-BE40-B382-A8D994142ADE}"/>
                    </a:ext>
                  </a:extLst>
                </p:cNvPr>
                <p:cNvSpPr/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E300C18-3312-BE40-B382-A8D994142A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5E528D6-1AD9-124C-B6FC-650D7E5F0EF3}"/>
                    </a:ext>
                  </a:extLst>
                </p:cNvPr>
                <p:cNvSpPr/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5E528D6-1AD9-124C-B6FC-650D7E5F0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78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3134F92-05D3-6E46-AA29-FCB9C9576E7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450358-B226-0A4F-BEE8-CD324F6C5A95}"/>
              </a:ext>
            </a:extLst>
          </p:cNvPr>
          <p:cNvSpPr txBox="1"/>
          <p:nvPr/>
        </p:nvSpPr>
        <p:spPr>
          <a:xfrm>
            <a:off x="1314450" y="11430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TC &amp; TD, </a:t>
            </a:r>
            <a:r>
              <a:rPr lang="en-US" sz="2700" dirty="0">
                <a:solidFill>
                  <a:srgbClr val="00B0F0"/>
                </a:solidFill>
              </a:rPr>
              <a:t>another View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7F9386-B9B9-DA40-872E-411BD96D8C3B}"/>
              </a:ext>
            </a:extLst>
          </p:cNvPr>
          <p:cNvGrpSpPr/>
          <p:nvPr/>
        </p:nvGrpSpPr>
        <p:grpSpPr>
          <a:xfrm>
            <a:off x="537328" y="1685250"/>
            <a:ext cx="7487556" cy="3711888"/>
            <a:chOff x="537328" y="1685250"/>
            <a:chExt cx="7487556" cy="3711888"/>
          </a:xfrm>
        </p:grpSpPr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143000" y="4743450"/>
              <a:ext cx="22288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430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blipFill>
                  <a:blip r:embed="rId2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31432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63" name="Straight Connector 62"/>
            <p:cNvCxnSpPr>
              <a:cxnSpLocks/>
            </p:cNvCxnSpPr>
            <p:nvPr/>
          </p:nvCxnSpPr>
          <p:spPr>
            <a:xfrm flipV="1">
              <a:off x="1143000" y="285750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 Brace 37"/>
            <p:cNvSpPr/>
            <p:nvPr/>
          </p:nvSpPr>
          <p:spPr>
            <a:xfrm>
              <a:off x="971550" y="3771900"/>
              <a:ext cx="171450" cy="62865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4000500" y="4743450"/>
              <a:ext cx="36004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0005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4866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73" name="Straight Connector 72"/>
            <p:cNvCxnSpPr>
              <a:cxnSpLocks/>
            </p:cNvCxnSpPr>
            <p:nvPr/>
          </p:nvCxnSpPr>
          <p:spPr>
            <a:xfrm flipV="1">
              <a:off x="4000500" y="2228850"/>
              <a:ext cx="331470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F7941E-700F-274B-AD62-B652D2307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22885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/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E76220-2624-494E-A28E-6D9EBAC26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0" y="3771900"/>
              <a:ext cx="685800" cy="6286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8A21A1-F836-524D-AEA3-7CC934A9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300" y="2514600"/>
              <a:ext cx="2686050" cy="125730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E3CB4B5-A96E-B740-880B-479A9E3D5130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2400300"/>
              <a:ext cx="2457450" cy="14287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1158BC-140C-7543-ABB0-6ED3C6348E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28950"/>
              <a:ext cx="44577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974421-E849-6A49-8342-95E79CF26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200400"/>
              <a:ext cx="47434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/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DB2428-7974-BE43-9111-37B6F41D302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8086D5-6F00-E146-87DE-E16B01D4CD8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275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4D492F-DEDC-A341-8228-9351DF5119B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073" y="3209192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/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0B6789-7891-9D4C-9E28-36FA3FEC6B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50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F83C96-4B8D-E34C-B296-1E2210EEF70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/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/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/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/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/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blipFill>
                  <a:blip r:embed="rId11"/>
                  <a:stretch>
                    <a:fillRect r="-4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/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  <a:blipFill>
                  <a:blip r:embed="rId1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/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626ADEE-35BF-FD4F-8A90-2DFE9C44ED89}"/>
                </a:ext>
              </a:extLst>
            </p:cNvPr>
            <p:cNvGrpSpPr/>
            <p:nvPr/>
          </p:nvGrpSpPr>
          <p:grpSpPr>
            <a:xfrm>
              <a:off x="1277522" y="4338382"/>
              <a:ext cx="665578" cy="405068"/>
              <a:chOff x="1277522" y="4338382"/>
              <a:chExt cx="665578" cy="405068"/>
            </a:xfrm>
          </p:grpSpPr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56D7AFD9-081E-8147-BA86-78206672D891}"/>
                  </a:ext>
                </a:extLst>
              </p:cNvPr>
              <p:cNvSpPr/>
              <p:nvPr/>
            </p:nvSpPr>
            <p:spPr>
              <a:xfrm rot="5400000">
                <a:off x="1794986" y="4595336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9CAB986-26B1-4941-87EF-01CE1C4C4335}"/>
                  </a:ext>
                </a:extLst>
              </p:cNvPr>
              <p:cNvSpPr/>
              <p:nvPr/>
            </p:nvSpPr>
            <p:spPr>
              <a:xfrm>
                <a:off x="1277522" y="4338382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F8697E8-8712-CF48-9C28-4262571BC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9366" y="4567311"/>
                <a:ext cx="178191" cy="656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9712F16-ADFA-9F41-A6F6-D71B684D18F0}"/>
                </a:ext>
              </a:extLst>
            </p:cNvPr>
            <p:cNvGrpSpPr/>
            <p:nvPr/>
          </p:nvGrpSpPr>
          <p:grpSpPr>
            <a:xfrm>
              <a:off x="5607910" y="4299739"/>
              <a:ext cx="708137" cy="437668"/>
              <a:chOff x="5607910" y="4299739"/>
              <a:chExt cx="708137" cy="437668"/>
            </a:xfrm>
          </p:grpSpPr>
          <p:sp>
            <p:nvSpPr>
              <p:cNvPr id="71" name="Left Brace 70">
                <a:extLst>
                  <a:ext uri="{FF2B5EF4-FFF2-40B4-BE49-F238E27FC236}">
                    <a16:creationId xmlns:a16="http://schemas.microsoft.com/office/drawing/2014/main" id="{16BD0CEB-EB24-0745-919A-79CE6EC0047C}"/>
                  </a:ext>
                </a:extLst>
              </p:cNvPr>
              <p:cNvSpPr/>
              <p:nvPr/>
            </p:nvSpPr>
            <p:spPr>
              <a:xfrm rot="5400000">
                <a:off x="5695316" y="4550246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951D0CD-7F16-B94B-A8ED-6BE6990CB8AF}"/>
                  </a:ext>
                </a:extLst>
              </p:cNvPr>
              <p:cNvSpPr/>
              <p:nvPr/>
            </p:nvSpPr>
            <p:spPr>
              <a:xfrm>
                <a:off x="5868424" y="4299739"/>
                <a:ext cx="447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51AB910-9F1B-6844-B50A-8882F4FDC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1341" y="4525108"/>
                <a:ext cx="232117" cy="1055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7B848B-5BAD-A645-9A7B-43B8B26A4580}"/>
                </a:ext>
              </a:extLst>
            </p:cNvPr>
            <p:cNvGrpSpPr/>
            <p:nvPr/>
          </p:nvGrpSpPr>
          <p:grpSpPr>
            <a:xfrm>
              <a:off x="1953048" y="3971359"/>
              <a:ext cx="978104" cy="772993"/>
              <a:chOff x="1953048" y="3971359"/>
              <a:chExt cx="978104" cy="772993"/>
            </a:xfrm>
          </p:grpSpPr>
          <p:sp>
            <p:nvSpPr>
              <p:cNvPr id="76" name="Left Brace 75">
                <a:extLst>
                  <a:ext uri="{FF2B5EF4-FFF2-40B4-BE49-F238E27FC236}">
                    <a16:creationId xmlns:a16="http://schemas.microsoft.com/office/drawing/2014/main" id="{1811564F-AB73-A24F-ABCE-459D5D05C304}"/>
                  </a:ext>
                </a:extLst>
              </p:cNvPr>
              <p:cNvSpPr/>
              <p:nvPr/>
            </p:nvSpPr>
            <p:spPr>
              <a:xfrm rot="5400000">
                <a:off x="1990672" y="4596238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14CAF27-37A9-5342-A717-AB171F03195C}"/>
                  </a:ext>
                </a:extLst>
              </p:cNvPr>
              <p:cNvSpPr/>
              <p:nvPr/>
            </p:nvSpPr>
            <p:spPr>
              <a:xfrm>
                <a:off x="2457946" y="3971359"/>
                <a:ext cx="47320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836A1ED-1AE6-7948-BF4F-9325C3FED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43243" y="4187844"/>
                <a:ext cx="526816" cy="44601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Left Brace 87">
                <a:extLst>
                  <a:ext uri="{FF2B5EF4-FFF2-40B4-BE49-F238E27FC236}">
                    <a16:creationId xmlns:a16="http://schemas.microsoft.com/office/drawing/2014/main" id="{6BA6575C-2EE8-7841-A657-04C83D6E77F6}"/>
                  </a:ext>
                </a:extLst>
              </p:cNvPr>
              <p:cNvSpPr/>
              <p:nvPr/>
            </p:nvSpPr>
            <p:spPr>
              <a:xfrm rot="5400000">
                <a:off x="2227992" y="4551147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6601788-A6A6-6F41-A826-9811261C9C0A}"/>
                  </a:ext>
                </a:extLst>
              </p:cNvPr>
              <p:cNvSpPr/>
              <p:nvPr/>
            </p:nvSpPr>
            <p:spPr>
              <a:xfrm>
                <a:off x="2455206" y="4176196"/>
                <a:ext cx="44762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7C652C5-64D4-6342-9E7A-F0D92E02A5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4018" y="4382627"/>
                <a:ext cx="280631" cy="24889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130897F-AFAE-B742-BA06-11FE58A448B7}"/>
                </a:ext>
              </a:extLst>
            </p:cNvPr>
            <p:cNvCxnSpPr>
              <a:cxnSpLocks/>
            </p:cNvCxnSpPr>
            <p:nvPr/>
          </p:nvCxnSpPr>
          <p:spPr>
            <a:xfrm>
              <a:off x="2145210" y="2835181"/>
              <a:ext cx="0" cy="1863856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6320340-8075-E440-B8C7-BD12FCA80FEF}"/>
                </a:ext>
              </a:extLst>
            </p:cNvPr>
            <p:cNvSpPr txBox="1"/>
            <p:nvPr/>
          </p:nvSpPr>
          <p:spPr>
            <a:xfrm>
              <a:off x="1328850" y="1693801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Export Supplies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B32E10-ADD3-FA46-B6AD-E72B17BAE0A2}"/>
                </a:ext>
              </a:extLst>
            </p:cNvPr>
            <p:cNvSpPr txBox="1"/>
            <p:nvPr/>
          </p:nvSpPr>
          <p:spPr>
            <a:xfrm>
              <a:off x="5143500" y="1685250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Import Market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/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/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35A85F2-FEF3-C14F-BEB0-C64CCF249E1F}"/>
                    </a:ext>
                  </a:extLst>
                </p:cNvPr>
                <p:cNvSpPr txBox="1"/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-250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35A85F2-FEF3-C14F-BEB0-C64CCF249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D9BA99B4-B411-D54D-89EE-98C881BE2DF0}"/>
                    </a:ext>
                  </a:extLst>
                </p:cNvPr>
                <p:cNvSpPr txBox="1"/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D9BA99B4-B411-D54D-89EE-98C881BE2D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blipFill>
                  <a:blip r:embed="rId1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891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449CD73-A449-DE45-A970-BB1D23F30FA6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450358-B226-0A4F-BEE8-CD324F6C5A95}"/>
              </a:ext>
            </a:extLst>
          </p:cNvPr>
          <p:cNvSpPr txBox="1"/>
          <p:nvPr/>
        </p:nvSpPr>
        <p:spPr>
          <a:xfrm>
            <a:off x="1371600" y="990600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Country 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077947-152E-D74F-9E9E-9185FA4D106B}"/>
              </a:ext>
            </a:extLst>
          </p:cNvPr>
          <p:cNvGrpSpPr/>
          <p:nvPr/>
        </p:nvGrpSpPr>
        <p:grpSpPr>
          <a:xfrm>
            <a:off x="499621" y="1524000"/>
            <a:ext cx="7525263" cy="3873138"/>
            <a:chOff x="499621" y="1524000"/>
            <a:chExt cx="7525263" cy="387313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0DA31EC-F70E-BE48-AB4E-D777A9509730}"/>
                </a:ext>
              </a:extLst>
            </p:cNvPr>
            <p:cNvSpPr/>
            <p:nvPr/>
          </p:nvSpPr>
          <p:spPr>
            <a:xfrm flipV="1">
              <a:off x="4000223" y="3029448"/>
              <a:ext cx="1606655" cy="167863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Triangle 69">
              <a:extLst>
                <a:ext uri="{FF2B5EF4-FFF2-40B4-BE49-F238E27FC236}">
                  <a16:creationId xmlns:a16="http://schemas.microsoft.com/office/drawing/2014/main" id="{43A5CC27-A7FB-6545-87E7-36524BA0BDC3}"/>
                </a:ext>
              </a:extLst>
            </p:cNvPr>
            <p:cNvSpPr/>
            <p:nvPr/>
          </p:nvSpPr>
          <p:spPr>
            <a:xfrm>
              <a:off x="5602128" y="3025543"/>
              <a:ext cx="280652" cy="18482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143000" y="4743450"/>
              <a:ext cx="22288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430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432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63" name="Straight Connector 62"/>
            <p:cNvCxnSpPr>
              <a:cxnSpLocks/>
            </p:cNvCxnSpPr>
            <p:nvPr/>
          </p:nvCxnSpPr>
          <p:spPr>
            <a:xfrm flipV="1">
              <a:off x="1143000" y="285750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295400" y="1524000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Export Supplies</a:t>
              </a:r>
            </a:p>
          </p:txBody>
        </p:sp>
        <p:sp>
          <p:nvSpPr>
            <p:cNvPr id="38" name="Left Brace 37"/>
            <p:cNvSpPr/>
            <p:nvPr/>
          </p:nvSpPr>
          <p:spPr>
            <a:xfrm>
              <a:off x="971550" y="3771900"/>
              <a:ext cx="171450" cy="62865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4000500" y="4743450"/>
              <a:ext cx="36004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0005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4866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73" name="Straight Connector 72"/>
            <p:cNvCxnSpPr>
              <a:cxnSpLocks/>
            </p:cNvCxnSpPr>
            <p:nvPr/>
          </p:nvCxnSpPr>
          <p:spPr>
            <a:xfrm flipV="1">
              <a:off x="4000500" y="2228850"/>
              <a:ext cx="331470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F7941E-700F-274B-AD62-B652D2307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22885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/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E76220-2624-494E-A28E-6D9EBAC26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0" y="3771900"/>
              <a:ext cx="685800" cy="6286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8A21A1-F836-524D-AEA3-7CC934A9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300" y="2514600"/>
              <a:ext cx="2686050" cy="125730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E3CB4B5-A96E-B740-880B-479A9E3D5130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2400300"/>
              <a:ext cx="2457450" cy="14287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1158BC-140C-7543-ABB0-6ED3C6348E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28950"/>
              <a:ext cx="44577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974421-E849-6A49-8342-95E79CF26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200400"/>
              <a:ext cx="47434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/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DB2428-7974-BE43-9111-37B6F41D302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8086D5-6F00-E146-87DE-E16B01D4CD8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275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4D492F-DEDC-A341-8228-9351DF5119B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073" y="3209192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/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0B6789-7891-9D4C-9E28-36FA3FEC6B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50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F83C96-4B8D-E34C-B296-1E2210EEF70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/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D4C83B6-E801-5042-B5C8-DAA8062B672F}"/>
                </a:ext>
              </a:extLst>
            </p:cNvPr>
            <p:cNvSpPr/>
            <p:nvPr/>
          </p:nvSpPr>
          <p:spPr>
            <a:xfrm>
              <a:off x="1145220" y="3032834"/>
              <a:ext cx="771663" cy="62088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B9152D1-9998-0540-99FE-178947D8FD06}"/>
                </a:ext>
              </a:extLst>
            </p:cNvPr>
            <p:cNvSpPr txBox="1"/>
            <p:nvPr/>
          </p:nvSpPr>
          <p:spPr>
            <a:xfrm>
              <a:off x="1143000" y="1981200"/>
              <a:ext cx="1338044" cy="83099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Tariff revenue lost from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B         C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CD62115-E602-2647-A97B-BEC9D5C260E3}"/>
                </a:ext>
              </a:extLst>
            </p:cNvPr>
            <p:cNvSpPr txBox="1"/>
            <p:nvPr/>
          </p:nvSpPr>
          <p:spPr>
            <a:xfrm>
              <a:off x="3926392" y="1845446"/>
              <a:ext cx="15235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Net gain of A’s private sector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A1E1F9A-6F98-5848-B5BF-41A01BDFB5C3}"/>
                    </a:ext>
                  </a:extLst>
                </p:cNvPr>
                <p:cNvSpPr/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A1E1F9A-6F98-5848-B5BF-41A01BDFB5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C4EF59C-18A1-0E47-9551-7C151327FFC3}"/>
                    </a:ext>
                  </a:extLst>
                </p:cNvPr>
                <p:cNvSpPr txBox="1"/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C4EF59C-18A1-0E47-9551-7C151327FF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B78ACB5-D8D8-0447-AB20-0421AD1E0F44}"/>
                    </a:ext>
                  </a:extLst>
                </p:cNvPr>
                <p:cNvSpPr txBox="1"/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B78ACB5-D8D8-0447-AB20-0421AD1E0F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0DBA0FE-EAED-8C44-A94E-B60D0A47AC9E}"/>
                    </a:ext>
                  </a:extLst>
                </p:cNvPr>
                <p:cNvSpPr txBox="1"/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0DBA0FE-EAED-8C44-A94E-B60D0A47A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blipFill>
                  <a:blip r:embed="rId11"/>
                  <a:stretch>
                    <a:fillRect r="-4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3F5A0EAC-A6A8-8B42-94FF-65B994B404D2}"/>
                    </a:ext>
                  </a:extLst>
                </p:cNvPr>
                <p:cNvSpPr/>
                <p:nvPr/>
              </p:nvSpPr>
              <p:spPr>
                <a:xfrm>
                  <a:off x="716533" y="2745344"/>
                  <a:ext cx="500842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3F5A0EAC-A6A8-8B42-94FF-65B994B404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533" y="2745344"/>
                  <a:ext cx="500842" cy="376321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657A989-DBD9-6245-860E-384EBFCE08C7}"/>
                    </a:ext>
                  </a:extLst>
                </p:cNvPr>
                <p:cNvSpPr/>
                <p:nvPr/>
              </p:nvSpPr>
              <p:spPr>
                <a:xfrm>
                  <a:off x="712920" y="3105487"/>
                  <a:ext cx="500843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657A989-DBD9-6245-860E-384EBFCE08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920" y="3105487"/>
                  <a:ext cx="500843" cy="374077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F7EEA32-C8FA-124B-92D2-9E10879ED876}"/>
                </a:ext>
              </a:extLst>
            </p:cNvPr>
            <p:cNvGrpSpPr/>
            <p:nvPr/>
          </p:nvGrpSpPr>
          <p:grpSpPr>
            <a:xfrm>
              <a:off x="1277522" y="4338382"/>
              <a:ext cx="665578" cy="405068"/>
              <a:chOff x="1277522" y="4338382"/>
              <a:chExt cx="665578" cy="405068"/>
            </a:xfrm>
          </p:grpSpPr>
          <p:sp>
            <p:nvSpPr>
              <p:cNvPr id="94" name="Left Brace 93">
                <a:extLst>
                  <a:ext uri="{FF2B5EF4-FFF2-40B4-BE49-F238E27FC236}">
                    <a16:creationId xmlns:a16="http://schemas.microsoft.com/office/drawing/2014/main" id="{6173EA28-A847-244F-A910-64EC5F1A9ACD}"/>
                  </a:ext>
                </a:extLst>
              </p:cNvPr>
              <p:cNvSpPr/>
              <p:nvPr/>
            </p:nvSpPr>
            <p:spPr>
              <a:xfrm rot="5400000">
                <a:off x="1794986" y="4595336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4034E4E-DC95-7349-913A-240D16F918F2}"/>
                  </a:ext>
                </a:extLst>
              </p:cNvPr>
              <p:cNvSpPr/>
              <p:nvPr/>
            </p:nvSpPr>
            <p:spPr>
              <a:xfrm>
                <a:off x="1277522" y="4338382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37E975B8-0CFB-1F49-8F59-437251529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9366" y="4567311"/>
                <a:ext cx="178191" cy="656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26F059A-2967-D14B-AD99-5C7C45447926}"/>
                </a:ext>
              </a:extLst>
            </p:cNvPr>
            <p:cNvGrpSpPr/>
            <p:nvPr/>
          </p:nvGrpSpPr>
          <p:grpSpPr>
            <a:xfrm>
              <a:off x="5607910" y="4299739"/>
              <a:ext cx="708137" cy="437668"/>
              <a:chOff x="5607910" y="4299739"/>
              <a:chExt cx="708137" cy="437668"/>
            </a:xfrm>
          </p:grpSpPr>
          <p:sp>
            <p:nvSpPr>
              <p:cNvPr id="101" name="Left Brace 100">
                <a:extLst>
                  <a:ext uri="{FF2B5EF4-FFF2-40B4-BE49-F238E27FC236}">
                    <a16:creationId xmlns:a16="http://schemas.microsoft.com/office/drawing/2014/main" id="{3AA800E2-C146-A24A-B796-D996CC5E8001}"/>
                  </a:ext>
                </a:extLst>
              </p:cNvPr>
              <p:cNvSpPr/>
              <p:nvPr/>
            </p:nvSpPr>
            <p:spPr>
              <a:xfrm rot="5400000">
                <a:off x="5695316" y="4550246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18ACCD3-DBDD-DF42-809B-7F66EF8AD474}"/>
                  </a:ext>
                </a:extLst>
              </p:cNvPr>
              <p:cNvSpPr/>
              <p:nvPr/>
            </p:nvSpPr>
            <p:spPr>
              <a:xfrm>
                <a:off x="5868424" y="4299739"/>
                <a:ext cx="447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A4CB440-383F-B44A-90FF-BF18CDA9CE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1341" y="4525108"/>
                <a:ext cx="232117" cy="10550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9906426-DD71-6D4D-A3FC-D3180AA9A5C3}"/>
                </a:ext>
              </a:extLst>
            </p:cNvPr>
            <p:cNvGrpSpPr/>
            <p:nvPr/>
          </p:nvGrpSpPr>
          <p:grpSpPr>
            <a:xfrm>
              <a:off x="1953048" y="3971359"/>
              <a:ext cx="978104" cy="772993"/>
              <a:chOff x="1953048" y="3971359"/>
              <a:chExt cx="978104" cy="772993"/>
            </a:xfrm>
          </p:grpSpPr>
          <p:sp>
            <p:nvSpPr>
              <p:cNvPr id="105" name="Left Brace 104">
                <a:extLst>
                  <a:ext uri="{FF2B5EF4-FFF2-40B4-BE49-F238E27FC236}">
                    <a16:creationId xmlns:a16="http://schemas.microsoft.com/office/drawing/2014/main" id="{B5115357-353D-8546-949E-1FC4361FEC14}"/>
                  </a:ext>
                </a:extLst>
              </p:cNvPr>
              <p:cNvSpPr/>
              <p:nvPr/>
            </p:nvSpPr>
            <p:spPr>
              <a:xfrm rot="5400000">
                <a:off x="1990672" y="4596238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4E73D3D-D125-D54C-8DE9-F3C38F300DDE}"/>
                  </a:ext>
                </a:extLst>
              </p:cNvPr>
              <p:cNvSpPr/>
              <p:nvPr/>
            </p:nvSpPr>
            <p:spPr>
              <a:xfrm>
                <a:off x="2457946" y="3971359"/>
                <a:ext cx="47320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15B3C54-9423-AA41-95C9-C6408DBEBF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43243" y="4187844"/>
                <a:ext cx="526816" cy="44601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Left Brace 107">
                <a:extLst>
                  <a:ext uri="{FF2B5EF4-FFF2-40B4-BE49-F238E27FC236}">
                    <a16:creationId xmlns:a16="http://schemas.microsoft.com/office/drawing/2014/main" id="{FBDB543B-2FD3-A54F-B80D-412266BD5480}"/>
                  </a:ext>
                </a:extLst>
              </p:cNvPr>
              <p:cNvSpPr/>
              <p:nvPr/>
            </p:nvSpPr>
            <p:spPr>
              <a:xfrm rot="5400000">
                <a:off x="2227992" y="4551147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EBFF29-6FC5-9B44-B744-6EBF1D316769}"/>
                  </a:ext>
                </a:extLst>
              </p:cNvPr>
              <p:cNvSpPr/>
              <p:nvPr/>
            </p:nvSpPr>
            <p:spPr>
              <a:xfrm>
                <a:off x="2455206" y="4176196"/>
                <a:ext cx="44762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B4C5B466-5D1F-324B-9B9B-20EE31C768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4018" y="4382627"/>
                <a:ext cx="280631" cy="24889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17EF57B-8F03-494B-9BD3-8FE83AF9A21E}"/>
                </a:ext>
              </a:extLst>
            </p:cNvPr>
            <p:cNvCxnSpPr>
              <a:cxnSpLocks/>
            </p:cNvCxnSpPr>
            <p:nvPr/>
          </p:nvCxnSpPr>
          <p:spPr>
            <a:xfrm>
              <a:off x="2145210" y="2835181"/>
              <a:ext cx="0" cy="1863856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62BD799-2973-F140-93B5-923E862076CF}"/>
                </a:ext>
              </a:extLst>
            </p:cNvPr>
            <p:cNvCxnSpPr>
              <a:cxnSpLocks/>
            </p:cNvCxnSpPr>
            <p:nvPr/>
          </p:nvCxnSpPr>
          <p:spPr>
            <a:xfrm>
              <a:off x="1509200" y="2814506"/>
              <a:ext cx="0" cy="20497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482BBE0-2656-DC42-8AF6-032C4ACC728E}"/>
                </a:ext>
              </a:extLst>
            </p:cNvPr>
            <p:cNvCxnSpPr>
              <a:cxnSpLocks/>
            </p:cNvCxnSpPr>
            <p:nvPr/>
          </p:nvCxnSpPr>
          <p:spPr>
            <a:xfrm>
              <a:off x="2055883" y="2815904"/>
              <a:ext cx="0" cy="20497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7BF0D-D350-4947-9F20-6BDDCCCE2502}"/>
                </a:ext>
              </a:extLst>
            </p:cNvPr>
            <p:cNvSpPr/>
            <p:nvPr/>
          </p:nvSpPr>
          <p:spPr>
            <a:xfrm>
              <a:off x="1979802" y="3033944"/>
              <a:ext cx="157496" cy="62088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EFD3FE8-9C4A-1A4A-A1CE-584F8BB78E72}"/>
                </a:ext>
              </a:extLst>
            </p:cNvPr>
            <p:cNvSpPr txBox="1"/>
            <p:nvPr/>
          </p:nvSpPr>
          <p:spPr>
            <a:xfrm>
              <a:off x="5029200" y="1524000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Import Market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CFC0599F-2B77-2B49-B518-4289E1658D62}"/>
                    </a:ext>
                  </a:extLst>
                </p:cNvPr>
                <p:cNvSpPr/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CFC0599F-2B77-2B49-B518-4289E1658D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84EA6E42-259E-6148-ADAB-7EE79D915B51}"/>
                    </a:ext>
                  </a:extLst>
                </p:cNvPr>
                <p:cNvSpPr/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84EA6E42-259E-6148-ADAB-7EE79D915B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DAB41B0-5E45-6C4D-A5DB-86DBBC280813}"/>
                </a:ext>
              </a:extLst>
            </p:cNvPr>
            <p:cNvCxnSpPr>
              <a:cxnSpLocks/>
            </p:cNvCxnSpPr>
            <p:nvPr/>
          </p:nvCxnSpPr>
          <p:spPr>
            <a:xfrm>
              <a:off x="4303200" y="2387786"/>
              <a:ext cx="329760" cy="721174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0FD97E6-8962-4545-883C-9DFCD15AA935}"/>
                    </a:ext>
                  </a:extLst>
                </p:cNvPr>
                <p:cNvSpPr txBox="1"/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0FD97E6-8962-4545-883C-9DFCD15AA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blipFill>
                  <a:blip r:embed="rId17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DC97EC9A-9365-1147-8E77-940F8A0CD644}"/>
                    </a:ext>
                  </a:extLst>
                </p:cNvPr>
                <p:cNvSpPr txBox="1"/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DC97EC9A-9365-1147-8E77-940F8A0CD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blipFill>
                  <a:blip r:embed="rId1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1F2EEBF-0CA9-A145-A7C6-85F4CA376272}"/>
                    </a:ext>
                  </a:extLst>
                </p:cNvPr>
                <p:cNvSpPr txBox="1"/>
                <p:nvPr/>
              </p:nvSpPr>
              <p:spPr>
                <a:xfrm>
                  <a:off x="499621" y="4274824"/>
                  <a:ext cx="735727" cy="64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1F2EEBF-0CA9-A145-A7C6-85F4CA3762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621" y="4274824"/>
                  <a:ext cx="735727" cy="64652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08335F-240C-8D4F-A904-63F9DC973924}"/>
              </a:ext>
            </a:extLst>
          </p:cNvPr>
          <p:cNvSpPr txBox="1"/>
          <p:nvPr/>
        </p:nvSpPr>
        <p:spPr>
          <a:xfrm>
            <a:off x="2209800" y="54102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immediately that country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Gains</a:t>
            </a:r>
            <a:r>
              <a:rPr lang="en-US" dirty="0"/>
              <a:t> from trade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Loses</a:t>
            </a:r>
            <a:r>
              <a:rPr lang="en-US" dirty="0"/>
              <a:t> from trade diversion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well as from lost revenue from country B</a:t>
            </a:r>
          </a:p>
        </p:txBody>
      </p:sp>
    </p:spTree>
    <p:extLst>
      <p:ext uri="{BB962C8B-B14F-4D97-AF65-F5344CB8AC3E}">
        <p14:creationId xmlns:p14="http://schemas.microsoft.com/office/powerpoint/2010/main" val="21321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3134F92-05D3-6E46-AA29-FCB9C9576E7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D5A58A-070F-F94E-9E52-A62FFEEEB2AF}"/>
              </a:ext>
            </a:extLst>
          </p:cNvPr>
          <p:cNvSpPr txBox="1"/>
          <p:nvPr/>
        </p:nvSpPr>
        <p:spPr>
          <a:xfrm>
            <a:off x="1314450" y="1143001"/>
            <a:ext cx="5492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Countries B and 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D8E41A-D9DC-A340-8CD6-EE54E9EF632B}"/>
              </a:ext>
            </a:extLst>
          </p:cNvPr>
          <p:cNvGrpSpPr/>
          <p:nvPr/>
        </p:nvGrpSpPr>
        <p:grpSpPr>
          <a:xfrm>
            <a:off x="537328" y="1685250"/>
            <a:ext cx="7487556" cy="3711888"/>
            <a:chOff x="537328" y="1685250"/>
            <a:chExt cx="7487556" cy="371188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DBC6C26-FE02-E348-B2C3-AEB3BAC15EF3}"/>
                </a:ext>
              </a:extLst>
            </p:cNvPr>
            <p:cNvSpPr/>
            <p:nvPr/>
          </p:nvSpPr>
          <p:spPr>
            <a:xfrm>
              <a:off x="1152448" y="3646814"/>
              <a:ext cx="597111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C18A473F-534D-0A4B-8254-50F4626F36DF}"/>
                </a:ext>
              </a:extLst>
            </p:cNvPr>
            <p:cNvSpPr/>
            <p:nvPr/>
          </p:nvSpPr>
          <p:spPr>
            <a:xfrm flipV="1">
              <a:off x="1747793" y="3642909"/>
              <a:ext cx="203316" cy="18482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3A9FAE6-081A-2145-BC19-562A1BB467E0}"/>
                </a:ext>
              </a:extLst>
            </p:cNvPr>
            <p:cNvSpPr/>
            <p:nvPr/>
          </p:nvSpPr>
          <p:spPr>
            <a:xfrm>
              <a:off x="1147593" y="3209137"/>
              <a:ext cx="797691" cy="43761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0685EDA3-035C-1A48-8C76-6E06A70B45D8}"/>
                </a:ext>
              </a:extLst>
            </p:cNvPr>
            <p:cNvSpPr/>
            <p:nvPr/>
          </p:nvSpPr>
          <p:spPr>
            <a:xfrm flipV="1">
              <a:off x="1946784" y="3214961"/>
              <a:ext cx="458611" cy="433188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143000" y="4743450"/>
              <a:ext cx="22288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430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432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63" name="Straight Connector 62"/>
            <p:cNvCxnSpPr>
              <a:cxnSpLocks/>
            </p:cNvCxnSpPr>
            <p:nvPr/>
          </p:nvCxnSpPr>
          <p:spPr>
            <a:xfrm flipV="1">
              <a:off x="1143000" y="285750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 Brace 37"/>
            <p:cNvSpPr/>
            <p:nvPr/>
          </p:nvSpPr>
          <p:spPr>
            <a:xfrm>
              <a:off x="971550" y="3771900"/>
              <a:ext cx="171450" cy="62865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4000500" y="4743450"/>
              <a:ext cx="36004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0005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4866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73" name="Straight Connector 72"/>
            <p:cNvCxnSpPr>
              <a:cxnSpLocks/>
            </p:cNvCxnSpPr>
            <p:nvPr/>
          </p:nvCxnSpPr>
          <p:spPr>
            <a:xfrm flipV="1">
              <a:off x="4000500" y="2228850"/>
              <a:ext cx="331470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F7941E-700F-274B-AD62-B652D2307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22885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/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blipFill>
                  <a:blip r:embed="rId2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E76220-2624-494E-A28E-6D9EBAC26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0" y="3771900"/>
              <a:ext cx="685800" cy="6286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8A21A1-F836-524D-AEA3-7CC934A9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300" y="2514600"/>
              <a:ext cx="2686050" cy="125730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E3CB4B5-A96E-B740-880B-479A9E3D5130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2400300"/>
              <a:ext cx="2457450" cy="14287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1158BC-140C-7543-ABB0-6ED3C6348E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28950"/>
              <a:ext cx="44577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974421-E849-6A49-8342-95E79CF26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200400"/>
              <a:ext cx="47434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/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DB2428-7974-BE43-9111-37B6F41D302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8086D5-6F00-E146-87DE-E16B01D4CD8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275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4D492F-DEDC-A341-8228-9351DF5119B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073" y="3209192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/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0B6789-7891-9D4C-9E28-36FA3FEC6B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50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F83C96-4B8D-E34C-B296-1E2210EEF70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/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/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/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/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/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blipFill>
                  <a:blip r:embed="rId10"/>
                  <a:stretch>
                    <a:fillRect r="-4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/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/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626ADEE-35BF-FD4F-8A90-2DFE9C44ED89}"/>
                </a:ext>
              </a:extLst>
            </p:cNvPr>
            <p:cNvGrpSpPr/>
            <p:nvPr/>
          </p:nvGrpSpPr>
          <p:grpSpPr>
            <a:xfrm>
              <a:off x="1277522" y="4338382"/>
              <a:ext cx="665578" cy="405068"/>
              <a:chOff x="1277522" y="4338382"/>
              <a:chExt cx="665578" cy="405068"/>
            </a:xfrm>
          </p:grpSpPr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56D7AFD9-081E-8147-BA86-78206672D891}"/>
                  </a:ext>
                </a:extLst>
              </p:cNvPr>
              <p:cNvSpPr/>
              <p:nvPr/>
            </p:nvSpPr>
            <p:spPr>
              <a:xfrm rot="5400000">
                <a:off x="1794986" y="4595336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9CAB986-26B1-4941-87EF-01CE1C4C4335}"/>
                  </a:ext>
                </a:extLst>
              </p:cNvPr>
              <p:cNvSpPr/>
              <p:nvPr/>
            </p:nvSpPr>
            <p:spPr>
              <a:xfrm>
                <a:off x="1277522" y="4338382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F8697E8-8712-CF48-9C28-4262571BC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9366" y="4567311"/>
                <a:ext cx="178191" cy="656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9712F16-ADFA-9F41-A6F6-D71B684D18F0}"/>
                </a:ext>
              </a:extLst>
            </p:cNvPr>
            <p:cNvGrpSpPr/>
            <p:nvPr/>
          </p:nvGrpSpPr>
          <p:grpSpPr>
            <a:xfrm>
              <a:off x="5607910" y="4299739"/>
              <a:ext cx="708137" cy="437668"/>
              <a:chOff x="5607910" y="4299739"/>
              <a:chExt cx="708137" cy="437668"/>
            </a:xfrm>
          </p:grpSpPr>
          <p:sp>
            <p:nvSpPr>
              <p:cNvPr id="71" name="Left Brace 70">
                <a:extLst>
                  <a:ext uri="{FF2B5EF4-FFF2-40B4-BE49-F238E27FC236}">
                    <a16:creationId xmlns:a16="http://schemas.microsoft.com/office/drawing/2014/main" id="{16BD0CEB-EB24-0745-919A-79CE6EC0047C}"/>
                  </a:ext>
                </a:extLst>
              </p:cNvPr>
              <p:cNvSpPr/>
              <p:nvPr/>
            </p:nvSpPr>
            <p:spPr>
              <a:xfrm rot="5400000">
                <a:off x="5695316" y="4550246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951D0CD-7F16-B94B-A8ED-6BE6990CB8AF}"/>
                  </a:ext>
                </a:extLst>
              </p:cNvPr>
              <p:cNvSpPr/>
              <p:nvPr/>
            </p:nvSpPr>
            <p:spPr>
              <a:xfrm>
                <a:off x="5868424" y="4299739"/>
                <a:ext cx="447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51AB910-9F1B-6844-B50A-8882F4FDC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1341" y="4525108"/>
                <a:ext cx="232117" cy="1055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7B848B-5BAD-A645-9A7B-43B8B26A4580}"/>
                </a:ext>
              </a:extLst>
            </p:cNvPr>
            <p:cNvGrpSpPr/>
            <p:nvPr/>
          </p:nvGrpSpPr>
          <p:grpSpPr>
            <a:xfrm>
              <a:off x="1953048" y="3971359"/>
              <a:ext cx="978104" cy="772993"/>
              <a:chOff x="1953048" y="3971359"/>
              <a:chExt cx="978104" cy="772993"/>
            </a:xfrm>
          </p:grpSpPr>
          <p:sp>
            <p:nvSpPr>
              <p:cNvPr id="76" name="Left Brace 75">
                <a:extLst>
                  <a:ext uri="{FF2B5EF4-FFF2-40B4-BE49-F238E27FC236}">
                    <a16:creationId xmlns:a16="http://schemas.microsoft.com/office/drawing/2014/main" id="{1811564F-AB73-A24F-ABCE-459D5D05C304}"/>
                  </a:ext>
                </a:extLst>
              </p:cNvPr>
              <p:cNvSpPr/>
              <p:nvPr/>
            </p:nvSpPr>
            <p:spPr>
              <a:xfrm rot="5400000">
                <a:off x="1990672" y="4596238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14CAF27-37A9-5342-A717-AB171F03195C}"/>
                  </a:ext>
                </a:extLst>
              </p:cNvPr>
              <p:cNvSpPr/>
              <p:nvPr/>
            </p:nvSpPr>
            <p:spPr>
              <a:xfrm>
                <a:off x="2457946" y="3971359"/>
                <a:ext cx="47320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836A1ED-1AE6-7948-BF4F-9325C3FED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43243" y="4187844"/>
                <a:ext cx="526816" cy="44601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Left Brace 87">
                <a:extLst>
                  <a:ext uri="{FF2B5EF4-FFF2-40B4-BE49-F238E27FC236}">
                    <a16:creationId xmlns:a16="http://schemas.microsoft.com/office/drawing/2014/main" id="{6BA6575C-2EE8-7841-A657-04C83D6E77F6}"/>
                  </a:ext>
                </a:extLst>
              </p:cNvPr>
              <p:cNvSpPr/>
              <p:nvPr/>
            </p:nvSpPr>
            <p:spPr>
              <a:xfrm rot="5400000">
                <a:off x="2227992" y="4551147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6601788-A6A6-6F41-A826-9811261C9C0A}"/>
                  </a:ext>
                </a:extLst>
              </p:cNvPr>
              <p:cNvSpPr/>
              <p:nvPr/>
            </p:nvSpPr>
            <p:spPr>
              <a:xfrm>
                <a:off x="2455206" y="4176196"/>
                <a:ext cx="44762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7C652C5-64D4-6342-9E7A-F0D92E02A5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4018" y="4382627"/>
                <a:ext cx="280631" cy="24889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130897F-AFAE-B742-BA06-11FE58A448B7}"/>
                </a:ext>
              </a:extLst>
            </p:cNvPr>
            <p:cNvCxnSpPr>
              <a:cxnSpLocks/>
            </p:cNvCxnSpPr>
            <p:nvPr/>
          </p:nvCxnSpPr>
          <p:spPr>
            <a:xfrm>
              <a:off x="2145210" y="2835181"/>
              <a:ext cx="0" cy="1863856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6320340-8075-E440-B8C7-BD12FCA80FEF}"/>
                </a:ext>
              </a:extLst>
            </p:cNvPr>
            <p:cNvSpPr txBox="1"/>
            <p:nvPr/>
          </p:nvSpPr>
          <p:spPr>
            <a:xfrm>
              <a:off x="1328850" y="1693801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Export Supplies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B32E10-ADD3-FA46-B6AD-E72B17BAE0A2}"/>
                </a:ext>
              </a:extLst>
            </p:cNvPr>
            <p:cNvSpPr txBox="1"/>
            <p:nvPr/>
          </p:nvSpPr>
          <p:spPr>
            <a:xfrm>
              <a:off x="5143500" y="1685250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Import Market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/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/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43C0AC7-E1ED-9740-A537-605C7350205A}"/>
                </a:ext>
              </a:extLst>
            </p:cNvPr>
            <p:cNvSpPr txBox="1"/>
            <p:nvPr/>
          </p:nvSpPr>
          <p:spPr>
            <a:xfrm>
              <a:off x="1083300" y="2137439"/>
              <a:ext cx="15235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Gain by partner country B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B39A089-1A8F-AF4D-B23E-0B5AAAEB48E3}"/>
                </a:ext>
              </a:extLst>
            </p:cNvPr>
            <p:cNvCxnSpPr>
              <a:cxnSpLocks/>
            </p:cNvCxnSpPr>
            <p:nvPr/>
          </p:nvCxnSpPr>
          <p:spPr>
            <a:xfrm>
              <a:off x="1313970" y="2451207"/>
              <a:ext cx="368833" cy="1006608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D5967B3-D116-264B-A382-212B92C7706D}"/>
                </a:ext>
              </a:extLst>
            </p:cNvPr>
            <p:cNvSpPr txBox="1"/>
            <p:nvPr/>
          </p:nvSpPr>
          <p:spPr>
            <a:xfrm>
              <a:off x="2402457" y="3306181"/>
              <a:ext cx="1562503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Loss by outside country C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9563260-BE62-B348-8BC7-C4F3C892A2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0595" y="3603812"/>
              <a:ext cx="1021976" cy="12294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E6A18B4-863F-AD41-B089-B8B28B46B42F}"/>
                    </a:ext>
                  </a:extLst>
                </p:cNvPr>
                <p:cNvSpPr txBox="1"/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E6A18B4-863F-AD41-B089-B8B28B46B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blipFill>
                  <a:blip r:embed="rId1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ED70101-988D-4C41-B20A-1E1C0ABEAAAA}"/>
                    </a:ext>
                  </a:extLst>
                </p:cNvPr>
                <p:cNvSpPr txBox="1"/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ED70101-988D-4C41-B20A-1E1C0ABEA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61260E0-14F8-8844-979B-1492548E54AB}"/>
                    </a:ext>
                  </a:extLst>
                </p:cNvPr>
                <p:cNvSpPr txBox="1"/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61260E0-14F8-8844-979B-1492548E5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3139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3134F92-05D3-6E46-AA29-FCB9C9576E7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D5A58A-070F-F94E-9E52-A62FFEEEB2AF}"/>
              </a:ext>
            </a:extLst>
          </p:cNvPr>
          <p:cNvSpPr txBox="1"/>
          <p:nvPr/>
        </p:nvSpPr>
        <p:spPr>
          <a:xfrm>
            <a:off x="1314450" y="1143001"/>
            <a:ext cx="5492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BC80B-E44B-D74A-B30B-29270B930020}"/>
              </a:ext>
            </a:extLst>
          </p:cNvPr>
          <p:cNvSpPr txBox="1"/>
          <p:nvPr/>
        </p:nvSpPr>
        <p:spPr>
          <a:xfrm>
            <a:off x="2057400" y="6019800"/>
            <a:ext cx="454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add up, with much cancellation to yield the following: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DC052CA-99F2-194A-B0AB-F7C59B8ED754}"/>
              </a:ext>
            </a:extLst>
          </p:cNvPr>
          <p:cNvSpPr/>
          <p:nvPr/>
        </p:nvSpPr>
        <p:spPr>
          <a:xfrm flipV="1">
            <a:off x="4000223" y="3029448"/>
            <a:ext cx="1606655" cy="167863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ight Triangle 107">
            <a:extLst>
              <a:ext uri="{FF2B5EF4-FFF2-40B4-BE49-F238E27FC236}">
                <a16:creationId xmlns:a16="http://schemas.microsoft.com/office/drawing/2014/main" id="{6C67FCEB-14E8-3149-BB79-0EDD1FC0D10C}"/>
              </a:ext>
            </a:extLst>
          </p:cNvPr>
          <p:cNvSpPr/>
          <p:nvPr/>
        </p:nvSpPr>
        <p:spPr>
          <a:xfrm>
            <a:off x="5602128" y="3025543"/>
            <a:ext cx="280652" cy="184820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DBC6C26-FE02-E348-B2C3-AEB3BAC15EF3}"/>
              </a:ext>
            </a:extLst>
          </p:cNvPr>
          <p:cNvSpPr/>
          <p:nvPr/>
        </p:nvSpPr>
        <p:spPr>
          <a:xfrm>
            <a:off x="1152448" y="3646814"/>
            <a:ext cx="597111" cy="167863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Triangle 90">
            <a:extLst>
              <a:ext uri="{FF2B5EF4-FFF2-40B4-BE49-F238E27FC236}">
                <a16:creationId xmlns:a16="http://schemas.microsoft.com/office/drawing/2014/main" id="{C18A473F-534D-0A4B-8254-50F4626F36DF}"/>
              </a:ext>
            </a:extLst>
          </p:cNvPr>
          <p:cNvSpPr/>
          <p:nvPr/>
        </p:nvSpPr>
        <p:spPr>
          <a:xfrm flipV="1">
            <a:off x="1747793" y="3642909"/>
            <a:ext cx="203316" cy="184820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3A9FAE6-081A-2145-BC19-562A1BB467E0}"/>
              </a:ext>
            </a:extLst>
          </p:cNvPr>
          <p:cNvSpPr/>
          <p:nvPr/>
        </p:nvSpPr>
        <p:spPr>
          <a:xfrm>
            <a:off x="1147593" y="3209137"/>
            <a:ext cx="797691" cy="437610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Triangle 96">
            <a:extLst>
              <a:ext uri="{FF2B5EF4-FFF2-40B4-BE49-F238E27FC236}">
                <a16:creationId xmlns:a16="http://schemas.microsoft.com/office/drawing/2014/main" id="{0685EDA3-035C-1A48-8C76-6E06A70B45D8}"/>
              </a:ext>
            </a:extLst>
          </p:cNvPr>
          <p:cNvSpPr/>
          <p:nvPr/>
        </p:nvSpPr>
        <p:spPr>
          <a:xfrm flipV="1">
            <a:off x="1946784" y="3214961"/>
            <a:ext cx="458611" cy="433188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 flipV="1">
            <a:off x="1143000" y="2857500"/>
            <a:ext cx="165735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Left Brace 37"/>
          <p:cNvSpPr/>
          <p:nvPr/>
        </p:nvSpPr>
        <p:spPr>
          <a:xfrm>
            <a:off x="971550" y="3771900"/>
            <a:ext cx="171450" cy="62865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73" name="Straight Connector 72"/>
          <p:cNvCxnSpPr>
            <a:cxnSpLocks/>
          </p:cNvCxnSpPr>
          <p:nvPr/>
        </p:nvCxnSpPr>
        <p:spPr>
          <a:xfrm flipV="1">
            <a:off x="4000500" y="2228850"/>
            <a:ext cx="331470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6F7941E-700F-274B-AD62-B652D2307BB6}"/>
              </a:ext>
            </a:extLst>
          </p:cNvPr>
          <p:cNvCxnSpPr>
            <a:cxnSpLocks/>
          </p:cNvCxnSpPr>
          <p:nvPr/>
        </p:nvCxnSpPr>
        <p:spPr>
          <a:xfrm flipV="1">
            <a:off x="1143000" y="2228850"/>
            <a:ext cx="165735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743200" y="2171700"/>
                <a:ext cx="6858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71700"/>
                <a:ext cx="685800" cy="375552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E76220-2624-494E-A28E-6D9EBAC26B59}"/>
              </a:ext>
            </a:extLst>
          </p:cNvPr>
          <p:cNvCxnSpPr>
            <a:cxnSpLocks/>
          </p:cNvCxnSpPr>
          <p:nvPr/>
        </p:nvCxnSpPr>
        <p:spPr>
          <a:xfrm flipV="1">
            <a:off x="4000500" y="3771900"/>
            <a:ext cx="685800" cy="6286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D8A21A1-F836-524D-AEA3-7CC934A9EA65}"/>
              </a:ext>
            </a:extLst>
          </p:cNvPr>
          <p:cNvCxnSpPr>
            <a:cxnSpLocks/>
          </p:cNvCxnSpPr>
          <p:nvPr/>
        </p:nvCxnSpPr>
        <p:spPr>
          <a:xfrm flipV="1">
            <a:off x="4686300" y="2514600"/>
            <a:ext cx="2686050" cy="12573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3CB4B5-A96E-B740-880B-479A9E3D5130}"/>
              </a:ext>
            </a:extLst>
          </p:cNvPr>
          <p:cNvCxnSpPr>
            <a:cxnSpLocks/>
          </p:cNvCxnSpPr>
          <p:nvPr/>
        </p:nvCxnSpPr>
        <p:spPr>
          <a:xfrm>
            <a:off x="4514850" y="2400300"/>
            <a:ext cx="24574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E1158BC-140C-7543-ABB0-6ED3C6348EBD}"/>
              </a:ext>
            </a:extLst>
          </p:cNvPr>
          <p:cNvCxnSpPr>
            <a:cxnSpLocks/>
          </p:cNvCxnSpPr>
          <p:nvPr/>
        </p:nvCxnSpPr>
        <p:spPr>
          <a:xfrm>
            <a:off x="1143000" y="3028950"/>
            <a:ext cx="4457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7974421-E849-6A49-8342-95E79CF26D44}"/>
              </a:ext>
            </a:extLst>
          </p:cNvPr>
          <p:cNvCxnSpPr>
            <a:cxnSpLocks/>
          </p:cNvCxnSpPr>
          <p:nvPr/>
        </p:nvCxnSpPr>
        <p:spPr>
          <a:xfrm>
            <a:off x="1143000" y="3200400"/>
            <a:ext cx="47434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B3EABC2-8B35-3448-9289-322A6B276D7D}"/>
                  </a:ext>
                </a:extLst>
              </p:cNvPr>
              <p:cNvSpPr/>
              <p:nvPr/>
            </p:nvSpPr>
            <p:spPr>
              <a:xfrm>
                <a:off x="6800850" y="354330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B3EABC2-8B35-3448-9289-322A6B276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50" y="3543300"/>
                <a:ext cx="570349" cy="370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8DB2428-7974-BE43-9111-37B6F41D302F}"/>
              </a:ext>
            </a:extLst>
          </p:cNvPr>
          <p:cNvCxnSpPr>
            <a:cxnSpLocks/>
          </p:cNvCxnSpPr>
          <p:nvPr/>
        </p:nvCxnSpPr>
        <p:spPr>
          <a:xfrm>
            <a:off x="1943100" y="3028950"/>
            <a:ext cx="0" cy="17145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88086D5-6F00-E146-87DE-E16B01D4CD8D}"/>
              </a:ext>
            </a:extLst>
          </p:cNvPr>
          <p:cNvCxnSpPr>
            <a:cxnSpLocks/>
          </p:cNvCxnSpPr>
          <p:nvPr/>
        </p:nvCxnSpPr>
        <p:spPr>
          <a:xfrm>
            <a:off x="1758275" y="3200400"/>
            <a:ext cx="0" cy="15430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4D492F-DEDC-A341-8228-9351DF5119B3}"/>
              </a:ext>
            </a:extLst>
          </p:cNvPr>
          <p:cNvCxnSpPr>
            <a:cxnSpLocks/>
          </p:cNvCxnSpPr>
          <p:nvPr/>
        </p:nvCxnSpPr>
        <p:spPr>
          <a:xfrm>
            <a:off x="2431073" y="3209192"/>
            <a:ext cx="0" cy="15430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16D4E0B-EFB3-AD4C-A379-E9E55A41493A}"/>
                  </a:ext>
                </a:extLst>
              </p:cNvPr>
              <p:cNvSpPr/>
              <p:nvPr/>
            </p:nvSpPr>
            <p:spPr>
              <a:xfrm>
                <a:off x="2286000" y="4743450"/>
                <a:ext cx="523926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16D4E0B-EFB3-AD4C-A379-E9E55A414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743450"/>
                <a:ext cx="523926" cy="372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0B6789-7891-9D4C-9E28-36FA3FEC6BD5}"/>
              </a:ext>
            </a:extLst>
          </p:cNvPr>
          <p:cNvCxnSpPr>
            <a:cxnSpLocks/>
          </p:cNvCxnSpPr>
          <p:nvPr/>
        </p:nvCxnSpPr>
        <p:spPr>
          <a:xfrm>
            <a:off x="5886450" y="3200400"/>
            <a:ext cx="0" cy="15430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BF83C96-4B8D-E34C-B296-1E2210EEF700}"/>
              </a:ext>
            </a:extLst>
          </p:cNvPr>
          <p:cNvCxnSpPr>
            <a:cxnSpLocks/>
          </p:cNvCxnSpPr>
          <p:nvPr/>
        </p:nvCxnSpPr>
        <p:spPr>
          <a:xfrm>
            <a:off x="5600700" y="3028950"/>
            <a:ext cx="0" cy="17145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03550C8-F65A-9340-A2E0-55C88B91F7FD}"/>
                  </a:ext>
                </a:extLst>
              </p:cNvPr>
              <p:cNvSpPr/>
              <p:nvPr/>
            </p:nvSpPr>
            <p:spPr>
              <a:xfrm>
                <a:off x="5372100" y="4743450"/>
                <a:ext cx="570349" cy="376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03550C8-F65A-9340-A2E0-55C88B91F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4743450"/>
                <a:ext cx="570349" cy="3763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D81F738-F50B-F94E-B18F-33A10F134FB3}"/>
                  </a:ext>
                </a:extLst>
              </p:cNvPr>
              <p:cNvSpPr/>
              <p:nvPr/>
            </p:nvSpPr>
            <p:spPr>
              <a:xfrm>
                <a:off x="5772150" y="4743450"/>
                <a:ext cx="568745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D81F738-F50B-F94E-B18F-33A10F134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150" y="4743450"/>
                <a:ext cx="568745" cy="374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C105764-3345-0C4C-84E3-73A18E531FAC}"/>
                  </a:ext>
                </a:extLst>
              </p:cNvPr>
              <p:cNvSpPr/>
              <p:nvPr/>
            </p:nvSpPr>
            <p:spPr>
              <a:xfrm>
                <a:off x="751656" y="3876738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C105764-3345-0C4C-84E3-73A18E531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56" y="3876738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C142A10-5C70-5D4D-B793-645F560000FD}"/>
                  </a:ext>
                </a:extLst>
              </p:cNvPr>
              <p:cNvSpPr txBox="1"/>
              <p:nvPr/>
            </p:nvSpPr>
            <p:spPr>
              <a:xfrm>
                <a:off x="5939334" y="2114550"/>
                <a:ext cx="126668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C142A10-5C70-5D4D-B793-645F5600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34" y="2114550"/>
                <a:ext cx="1266683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DA6817A-89FE-BD42-A344-978C2DC34ED7}"/>
                  </a:ext>
                </a:extLst>
              </p:cNvPr>
              <p:cNvSpPr txBox="1"/>
              <p:nvPr/>
            </p:nvSpPr>
            <p:spPr>
              <a:xfrm>
                <a:off x="6457950" y="2857500"/>
                <a:ext cx="1566934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DA6817A-89FE-BD42-A344-978C2DC34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2857500"/>
                <a:ext cx="1566934" cy="3801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A0B4CFB-0E3E-DD49-8482-530ED5ED9A90}"/>
                  </a:ext>
                </a:extLst>
              </p:cNvPr>
              <p:cNvSpPr txBox="1"/>
              <p:nvPr/>
            </p:nvSpPr>
            <p:spPr>
              <a:xfrm>
                <a:off x="2743200" y="2503170"/>
                <a:ext cx="685800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A0B4CFB-0E3E-DD49-8482-530ED5ED9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503170"/>
                <a:ext cx="685800" cy="380104"/>
              </a:xfrm>
              <a:prstGeom prst="rect">
                <a:avLst/>
              </a:prstGeom>
              <a:blipFill>
                <a:blip r:embed="rId10"/>
                <a:stretch>
                  <a:fillRect r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E4B5440-213D-9F4E-AED1-CEE8C62387E0}"/>
                  </a:ext>
                </a:extLst>
              </p:cNvPr>
              <p:cNvSpPr/>
              <p:nvPr/>
            </p:nvSpPr>
            <p:spPr>
              <a:xfrm>
                <a:off x="641119" y="2726490"/>
                <a:ext cx="500842" cy="376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E4B5440-213D-9F4E-AED1-CEE8C6238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19" y="2726490"/>
                <a:ext cx="500842" cy="376321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1C45EE6-8FE8-8246-A5D4-265CB2B5ED8D}"/>
                  </a:ext>
                </a:extLst>
              </p:cNvPr>
              <p:cNvSpPr/>
              <p:nvPr/>
            </p:nvSpPr>
            <p:spPr>
              <a:xfrm>
                <a:off x="656359" y="3096060"/>
                <a:ext cx="500843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1C45EE6-8FE8-8246-A5D4-265CB2B5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59" y="3096060"/>
                <a:ext cx="500843" cy="374077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0626ADEE-35BF-FD4F-8A90-2DFE9C44ED89}"/>
              </a:ext>
            </a:extLst>
          </p:cNvPr>
          <p:cNvGrpSpPr/>
          <p:nvPr/>
        </p:nvGrpSpPr>
        <p:grpSpPr>
          <a:xfrm>
            <a:off x="1277522" y="4338382"/>
            <a:ext cx="665578" cy="405068"/>
            <a:chOff x="1277522" y="4338382"/>
            <a:chExt cx="665578" cy="405068"/>
          </a:xfrm>
        </p:grpSpPr>
        <p:sp>
          <p:nvSpPr>
            <p:cNvPr id="66" name="Left Brace 65">
              <a:extLst>
                <a:ext uri="{FF2B5EF4-FFF2-40B4-BE49-F238E27FC236}">
                  <a16:creationId xmlns:a16="http://schemas.microsoft.com/office/drawing/2014/main" id="{56D7AFD9-081E-8147-BA86-78206672D891}"/>
                </a:ext>
              </a:extLst>
            </p:cNvPr>
            <p:cNvSpPr/>
            <p:nvPr/>
          </p:nvSpPr>
          <p:spPr>
            <a:xfrm rot="5400000">
              <a:off x="1794986" y="4595336"/>
              <a:ext cx="110490" cy="18573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9CAB986-26B1-4941-87EF-01CE1C4C4335}"/>
                </a:ext>
              </a:extLst>
            </p:cNvPr>
            <p:cNvSpPr/>
            <p:nvPr/>
          </p:nvSpPr>
          <p:spPr>
            <a:xfrm>
              <a:off x="1277522" y="4338382"/>
              <a:ext cx="473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Cambria Math" panose="02040503050406030204" pitchFamily="18" charset="0"/>
                </a:rPr>
                <a:t>TD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F8697E8-8712-CF48-9C28-4262571BCA7E}"/>
                </a:ext>
              </a:extLst>
            </p:cNvPr>
            <p:cNvCxnSpPr>
              <a:cxnSpLocks/>
            </p:cNvCxnSpPr>
            <p:nvPr/>
          </p:nvCxnSpPr>
          <p:spPr>
            <a:xfrm>
              <a:off x="1669366" y="4567311"/>
              <a:ext cx="178191" cy="65649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9712F16-ADFA-9F41-A6F6-D71B684D18F0}"/>
              </a:ext>
            </a:extLst>
          </p:cNvPr>
          <p:cNvGrpSpPr/>
          <p:nvPr/>
        </p:nvGrpSpPr>
        <p:grpSpPr>
          <a:xfrm>
            <a:off x="5607910" y="4299739"/>
            <a:ext cx="708137" cy="437668"/>
            <a:chOff x="5607910" y="4299739"/>
            <a:chExt cx="708137" cy="437668"/>
          </a:xfrm>
        </p:grpSpPr>
        <p:sp>
          <p:nvSpPr>
            <p:cNvPr id="71" name="Left Brace 70">
              <a:extLst>
                <a:ext uri="{FF2B5EF4-FFF2-40B4-BE49-F238E27FC236}">
                  <a16:creationId xmlns:a16="http://schemas.microsoft.com/office/drawing/2014/main" id="{16BD0CEB-EB24-0745-919A-79CE6EC0047C}"/>
                </a:ext>
              </a:extLst>
            </p:cNvPr>
            <p:cNvSpPr/>
            <p:nvPr/>
          </p:nvSpPr>
          <p:spPr>
            <a:xfrm rot="5400000">
              <a:off x="5695316" y="4550246"/>
              <a:ext cx="99755" cy="274568"/>
            </a:xfrm>
            <a:prstGeom prst="leftBrace">
              <a:avLst>
                <a:gd name="adj1" fmla="val 44444"/>
                <a:gd name="adj2" fmla="val 50998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951D0CD-7F16-B94B-A8ED-6BE6990CB8AF}"/>
                </a:ext>
              </a:extLst>
            </p:cNvPr>
            <p:cNvSpPr/>
            <p:nvPr/>
          </p:nvSpPr>
          <p:spPr>
            <a:xfrm>
              <a:off x="5868424" y="4299739"/>
              <a:ext cx="447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Cambria Math" panose="02040503050406030204" pitchFamily="18" charset="0"/>
                </a:rPr>
                <a:t>TC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1AB910-9F1B-6844-B50A-8882F4FDC5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341" y="4525108"/>
              <a:ext cx="232117" cy="10550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7B848B-5BAD-A645-9A7B-43B8B26A4580}"/>
              </a:ext>
            </a:extLst>
          </p:cNvPr>
          <p:cNvGrpSpPr/>
          <p:nvPr/>
        </p:nvGrpSpPr>
        <p:grpSpPr>
          <a:xfrm>
            <a:off x="1953048" y="3971359"/>
            <a:ext cx="978104" cy="772993"/>
            <a:chOff x="1953048" y="3971359"/>
            <a:chExt cx="978104" cy="772993"/>
          </a:xfrm>
        </p:grpSpPr>
        <p:sp>
          <p:nvSpPr>
            <p:cNvPr id="76" name="Left Brace 75">
              <a:extLst>
                <a:ext uri="{FF2B5EF4-FFF2-40B4-BE49-F238E27FC236}">
                  <a16:creationId xmlns:a16="http://schemas.microsoft.com/office/drawing/2014/main" id="{1811564F-AB73-A24F-ABCE-459D5D05C304}"/>
                </a:ext>
              </a:extLst>
            </p:cNvPr>
            <p:cNvSpPr/>
            <p:nvPr/>
          </p:nvSpPr>
          <p:spPr>
            <a:xfrm rot="5400000">
              <a:off x="1990672" y="4596238"/>
              <a:ext cx="110490" cy="18573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14CAF27-37A9-5342-A717-AB171F03195C}"/>
                </a:ext>
              </a:extLst>
            </p:cNvPr>
            <p:cNvSpPr/>
            <p:nvPr/>
          </p:nvSpPr>
          <p:spPr>
            <a:xfrm>
              <a:off x="2457946" y="3971359"/>
              <a:ext cx="47320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B0F0"/>
                  </a:solidFill>
                  <a:latin typeface="Cambria Math" panose="02040503050406030204" pitchFamily="18" charset="0"/>
                </a:rPr>
                <a:t>TD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836A1ED-1AE6-7948-BF4F-9325C3FEDE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3243" y="4187844"/>
              <a:ext cx="526816" cy="446018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Left Brace 87">
              <a:extLst>
                <a:ext uri="{FF2B5EF4-FFF2-40B4-BE49-F238E27FC236}">
                  <a16:creationId xmlns:a16="http://schemas.microsoft.com/office/drawing/2014/main" id="{6BA6575C-2EE8-7841-A657-04C83D6E77F6}"/>
                </a:ext>
              </a:extLst>
            </p:cNvPr>
            <p:cNvSpPr/>
            <p:nvPr/>
          </p:nvSpPr>
          <p:spPr>
            <a:xfrm rot="5400000">
              <a:off x="2227992" y="4551147"/>
              <a:ext cx="99755" cy="274568"/>
            </a:xfrm>
            <a:prstGeom prst="leftBrace">
              <a:avLst>
                <a:gd name="adj1" fmla="val 44444"/>
                <a:gd name="adj2" fmla="val 50998"/>
              </a:avLst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6601788-A6A6-6F41-A826-9811261C9C0A}"/>
                </a:ext>
              </a:extLst>
            </p:cNvPr>
            <p:cNvSpPr/>
            <p:nvPr/>
          </p:nvSpPr>
          <p:spPr>
            <a:xfrm>
              <a:off x="2455206" y="4176196"/>
              <a:ext cx="447623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B0F0"/>
                  </a:solidFill>
                  <a:latin typeface="Cambria Math" panose="02040503050406030204" pitchFamily="18" charset="0"/>
                </a:rPr>
                <a:t>TC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7C652C5-64D4-6342-9E7A-F0D92E02A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4018" y="4382627"/>
              <a:ext cx="280631" cy="248890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130897F-AFAE-B742-BA06-11FE58A448B7}"/>
              </a:ext>
            </a:extLst>
          </p:cNvPr>
          <p:cNvCxnSpPr>
            <a:cxnSpLocks/>
          </p:cNvCxnSpPr>
          <p:nvPr/>
        </p:nvCxnSpPr>
        <p:spPr>
          <a:xfrm>
            <a:off x="2145210" y="2835181"/>
            <a:ext cx="0" cy="1863856"/>
          </a:xfrm>
          <a:prstGeom prst="line">
            <a:avLst/>
          </a:prstGeom>
          <a:ln>
            <a:solidFill>
              <a:srgbClr val="00B0F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76320340-8075-E440-B8C7-BD12FCA80FEF}"/>
              </a:ext>
            </a:extLst>
          </p:cNvPr>
          <p:cNvSpPr txBox="1"/>
          <p:nvPr/>
        </p:nvSpPr>
        <p:spPr>
          <a:xfrm>
            <a:off x="1328850" y="169380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FB32E10-ADD3-FA46-B6AD-E72B17BAE0A2}"/>
              </a:ext>
            </a:extLst>
          </p:cNvPr>
          <p:cNvSpPr txBox="1"/>
          <p:nvPr/>
        </p:nvSpPr>
        <p:spPr>
          <a:xfrm>
            <a:off x="5143500" y="168525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885D566-4EE7-BA45-B916-8D8892AC3B32}"/>
                  </a:ext>
                </a:extLst>
              </p:cNvPr>
              <p:cNvSpPr/>
              <p:nvPr/>
            </p:nvSpPr>
            <p:spPr>
              <a:xfrm>
                <a:off x="1620450" y="4736251"/>
                <a:ext cx="754437" cy="66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885D566-4EE7-BA45-B916-8D8892AC3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0" y="4736251"/>
                <a:ext cx="754437" cy="66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C80E1BC-27CB-884B-9B5F-344756810BAD}"/>
                  </a:ext>
                </a:extLst>
              </p:cNvPr>
              <p:cNvSpPr/>
              <p:nvPr/>
            </p:nvSpPr>
            <p:spPr>
              <a:xfrm>
                <a:off x="1406250" y="4743450"/>
                <a:ext cx="515590" cy="376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C80E1BC-27CB-884B-9B5F-344756810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250" y="4743450"/>
                <a:ext cx="515590" cy="376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E746817C-A618-774E-B001-BDA61F9F6E21}"/>
              </a:ext>
            </a:extLst>
          </p:cNvPr>
          <p:cNvSpPr/>
          <p:nvPr/>
        </p:nvSpPr>
        <p:spPr>
          <a:xfrm>
            <a:off x="1145220" y="3032834"/>
            <a:ext cx="771663" cy="62088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9151F10-D19A-4E4A-B627-39E9D791F35C}"/>
              </a:ext>
            </a:extLst>
          </p:cNvPr>
          <p:cNvSpPr/>
          <p:nvPr/>
        </p:nvSpPr>
        <p:spPr>
          <a:xfrm>
            <a:off x="1979802" y="3033944"/>
            <a:ext cx="157496" cy="62088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A656553-ED9C-B542-8CDE-7ED012E4FABE}"/>
                  </a:ext>
                </a:extLst>
              </p:cNvPr>
              <p:cNvSpPr txBox="1"/>
              <p:nvPr/>
            </p:nvSpPr>
            <p:spPr>
              <a:xfrm>
                <a:off x="895548" y="1963721"/>
                <a:ext cx="51435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A656553-ED9C-B542-8CDE-7ED012E4F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48" y="1963721"/>
                <a:ext cx="514350" cy="375552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5E9AD10-081F-134B-913A-A38340784251}"/>
                  </a:ext>
                </a:extLst>
              </p:cNvPr>
              <p:cNvSpPr txBox="1"/>
              <p:nvPr/>
            </p:nvSpPr>
            <p:spPr>
              <a:xfrm>
                <a:off x="3744013" y="1965292"/>
                <a:ext cx="51435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5E9AD10-081F-134B-913A-A38340784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013" y="1965292"/>
                <a:ext cx="514350" cy="375552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46A413F-4346-DB49-89B4-E0A30DA5D728}"/>
                  </a:ext>
                </a:extLst>
              </p:cNvPr>
              <p:cNvSpPr txBox="1"/>
              <p:nvPr/>
            </p:nvSpPr>
            <p:spPr>
              <a:xfrm>
                <a:off x="537328" y="4293678"/>
                <a:ext cx="735727" cy="646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46A413F-4346-DB49-89B4-E0A30DA5D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28" y="4293678"/>
                <a:ext cx="735727" cy="6465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94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3134F92-05D3-6E46-AA29-FCB9C9576E7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D5A58A-070F-F94E-9E52-A62FFEEEB2AF}"/>
              </a:ext>
            </a:extLst>
          </p:cNvPr>
          <p:cNvSpPr txBox="1"/>
          <p:nvPr/>
        </p:nvSpPr>
        <p:spPr>
          <a:xfrm>
            <a:off x="1314450" y="1143001"/>
            <a:ext cx="5492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BC80B-E44B-D74A-B30B-29270B930020}"/>
              </a:ext>
            </a:extLst>
          </p:cNvPr>
          <p:cNvSpPr txBox="1"/>
          <p:nvPr/>
        </p:nvSpPr>
        <p:spPr>
          <a:xfrm>
            <a:off x="2057400" y="6019800"/>
            <a:ext cx="454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add up, with much cancellation to yield the following: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E962C7-9212-3440-8F52-6EB5D9EA10FD}"/>
              </a:ext>
            </a:extLst>
          </p:cNvPr>
          <p:cNvGrpSpPr/>
          <p:nvPr/>
        </p:nvGrpSpPr>
        <p:grpSpPr>
          <a:xfrm>
            <a:off x="537328" y="1685250"/>
            <a:ext cx="7487556" cy="3711888"/>
            <a:chOff x="537328" y="1685250"/>
            <a:chExt cx="7487556" cy="371188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C052CA-99F2-194A-B0AB-F7C59B8ED754}"/>
                </a:ext>
              </a:extLst>
            </p:cNvPr>
            <p:cNvSpPr/>
            <p:nvPr/>
          </p:nvSpPr>
          <p:spPr>
            <a:xfrm flipV="1">
              <a:off x="4000223" y="3029448"/>
              <a:ext cx="1606655" cy="167863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6C67FCEB-14E8-3149-BB79-0EDD1FC0D10C}"/>
                </a:ext>
              </a:extLst>
            </p:cNvPr>
            <p:cNvSpPr/>
            <p:nvPr/>
          </p:nvSpPr>
          <p:spPr>
            <a:xfrm>
              <a:off x="5602128" y="3025543"/>
              <a:ext cx="280652" cy="18482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DBC6C26-FE02-E348-B2C3-AEB3BAC15EF3}"/>
                </a:ext>
              </a:extLst>
            </p:cNvPr>
            <p:cNvSpPr/>
            <p:nvPr/>
          </p:nvSpPr>
          <p:spPr>
            <a:xfrm>
              <a:off x="1152448" y="3646814"/>
              <a:ext cx="597111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C18A473F-534D-0A4B-8254-50F4626F36DF}"/>
                </a:ext>
              </a:extLst>
            </p:cNvPr>
            <p:cNvSpPr/>
            <p:nvPr/>
          </p:nvSpPr>
          <p:spPr>
            <a:xfrm flipV="1">
              <a:off x="1747793" y="3642909"/>
              <a:ext cx="203316" cy="18482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0685EDA3-035C-1A48-8C76-6E06A70B45D8}"/>
                </a:ext>
              </a:extLst>
            </p:cNvPr>
            <p:cNvSpPr/>
            <p:nvPr/>
          </p:nvSpPr>
          <p:spPr>
            <a:xfrm flipV="1">
              <a:off x="2133600" y="3214961"/>
              <a:ext cx="271795" cy="290239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143000" y="4743450"/>
              <a:ext cx="22288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430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432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63" name="Straight Connector 62"/>
            <p:cNvCxnSpPr>
              <a:cxnSpLocks/>
            </p:cNvCxnSpPr>
            <p:nvPr/>
          </p:nvCxnSpPr>
          <p:spPr>
            <a:xfrm flipV="1">
              <a:off x="1143000" y="285750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 Brace 37"/>
            <p:cNvSpPr/>
            <p:nvPr/>
          </p:nvSpPr>
          <p:spPr>
            <a:xfrm>
              <a:off x="971550" y="3771900"/>
              <a:ext cx="171450" cy="62865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4000500" y="4743450"/>
              <a:ext cx="36004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0005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4866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73" name="Straight Connector 72"/>
            <p:cNvCxnSpPr>
              <a:cxnSpLocks/>
            </p:cNvCxnSpPr>
            <p:nvPr/>
          </p:nvCxnSpPr>
          <p:spPr>
            <a:xfrm flipV="1">
              <a:off x="4000500" y="2228850"/>
              <a:ext cx="331470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F7941E-700F-274B-AD62-B652D2307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22885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/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blipFill>
                  <a:blip r:embed="rId2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E76220-2624-494E-A28E-6D9EBAC26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0" y="3771900"/>
              <a:ext cx="685800" cy="6286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8A21A1-F836-524D-AEA3-7CC934A9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300" y="2514600"/>
              <a:ext cx="2686050" cy="125730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E3CB4B5-A96E-B740-880B-479A9E3D5130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2400300"/>
              <a:ext cx="2457450" cy="14287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1158BC-140C-7543-ABB0-6ED3C6348E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28950"/>
              <a:ext cx="44577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974421-E849-6A49-8342-95E79CF26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200400"/>
              <a:ext cx="47434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/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DB2428-7974-BE43-9111-37B6F41D302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8086D5-6F00-E146-87DE-E16B01D4CD8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275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4D492F-DEDC-A341-8228-9351DF5119B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073" y="3209192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/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0B6789-7891-9D4C-9E28-36FA3FEC6B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50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F83C96-4B8D-E34C-B296-1E2210EEF70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/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/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/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/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/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blipFill>
                  <a:blip r:embed="rId10"/>
                  <a:stretch>
                    <a:fillRect r="-4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/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/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626ADEE-35BF-FD4F-8A90-2DFE9C44ED89}"/>
                </a:ext>
              </a:extLst>
            </p:cNvPr>
            <p:cNvGrpSpPr/>
            <p:nvPr/>
          </p:nvGrpSpPr>
          <p:grpSpPr>
            <a:xfrm>
              <a:off x="1277522" y="4338382"/>
              <a:ext cx="665578" cy="405068"/>
              <a:chOff x="1277522" y="4338382"/>
              <a:chExt cx="665578" cy="405068"/>
            </a:xfrm>
          </p:grpSpPr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56D7AFD9-081E-8147-BA86-78206672D891}"/>
                  </a:ext>
                </a:extLst>
              </p:cNvPr>
              <p:cNvSpPr/>
              <p:nvPr/>
            </p:nvSpPr>
            <p:spPr>
              <a:xfrm rot="5400000">
                <a:off x="1794986" y="4595336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9CAB986-26B1-4941-87EF-01CE1C4C4335}"/>
                  </a:ext>
                </a:extLst>
              </p:cNvPr>
              <p:cNvSpPr/>
              <p:nvPr/>
            </p:nvSpPr>
            <p:spPr>
              <a:xfrm>
                <a:off x="1277522" y="4338382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F8697E8-8712-CF48-9C28-4262571BC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9366" y="4567311"/>
                <a:ext cx="178191" cy="656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9712F16-ADFA-9F41-A6F6-D71B684D18F0}"/>
                </a:ext>
              </a:extLst>
            </p:cNvPr>
            <p:cNvGrpSpPr/>
            <p:nvPr/>
          </p:nvGrpSpPr>
          <p:grpSpPr>
            <a:xfrm>
              <a:off x="5607910" y="4299739"/>
              <a:ext cx="708137" cy="437668"/>
              <a:chOff x="5607910" y="4299739"/>
              <a:chExt cx="708137" cy="437668"/>
            </a:xfrm>
          </p:grpSpPr>
          <p:sp>
            <p:nvSpPr>
              <p:cNvPr id="71" name="Left Brace 70">
                <a:extLst>
                  <a:ext uri="{FF2B5EF4-FFF2-40B4-BE49-F238E27FC236}">
                    <a16:creationId xmlns:a16="http://schemas.microsoft.com/office/drawing/2014/main" id="{16BD0CEB-EB24-0745-919A-79CE6EC0047C}"/>
                  </a:ext>
                </a:extLst>
              </p:cNvPr>
              <p:cNvSpPr/>
              <p:nvPr/>
            </p:nvSpPr>
            <p:spPr>
              <a:xfrm rot="5400000">
                <a:off x="5695316" y="4550246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951D0CD-7F16-B94B-A8ED-6BE6990CB8AF}"/>
                  </a:ext>
                </a:extLst>
              </p:cNvPr>
              <p:cNvSpPr/>
              <p:nvPr/>
            </p:nvSpPr>
            <p:spPr>
              <a:xfrm>
                <a:off x="5868424" y="4299739"/>
                <a:ext cx="447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51AB910-9F1B-6844-B50A-8882F4FDC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1341" y="4525108"/>
                <a:ext cx="232117" cy="1055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7B848B-5BAD-A645-9A7B-43B8B26A4580}"/>
                </a:ext>
              </a:extLst>
            </p:cNvPr>
            <p:cNvGrpSpPr/>
            <p:nvPr/>
          </p:nvGrpSpPr>
          <p:grpSpPr>
            <a:xfrm>
              <a:off x="1953048" y="3971359"/>
              <a:ext cx="978104" cy="772993"/>
              <a:chOff x="1953048" y="3971359"/>
              <a:chExt cx="978104" cy="772993"/>
            </a:xfrm>
          </p:grpSpPr>
          <p:sp>
            <p:nvSpPr>
              <p:cNvPr id="76" name="Left Brace 75">
                <a:extLst>
                  <a:ext uri="{FF2B5EF4-FFF2-40B4-BE49-F238E27FC236}">
                    <a16:creationId xmlns:a16="http://schemas.microsoft.com/office/drawing/2014/main" id="{1811564F-AB73-A24F-ABCE-459D5D05C304}"/>
                  </a:ext>
                </a:extLst>
              </p:cNvPr>
              <p:cNvSpPr/>
              <p:nvPr/>
            </p:nvSpPr>
            <p:spPr>
              <a:xfrm rot="5400000">
                <a:off x="1990672" y="4596238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14CAF27-37A9-5342-A717-AB171F03195C}"/>
                  </a:ext>
                </a:extLst>
              </p:cNvPr>
              <p:cNvSpPr/>
              <p:nvPr/>
            </p:nvSpPr>
            <p:spPr>
              <a:xfrm>
                <a:off x="2457946" y="3971359"/>
                <a:ext cx="47320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836A1ED-1AE6-7948-BF4F-9325C3FED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43243" y="4187844"/>
                <a:ext cx="526816" cy="44601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Left Brace 87">
                <a:extLst>
                  <a:ext uri="{FF2B5EF4-FFF2-40B4-BE49-F238E27FC236}">
                    <a16:creationId xmlns:a16="http://schemas.microsoft.com/office/drawing/2014/main" id="{6BA6575C-2EE8-7841-A657-04C83D6E77F6}"/>
                  </a:ext>
                </a:extLst>
              </p:cNvPr>
              <p:cNvSpPr/>
              <p:nvPr/>
            </p:nvSpPr>
            <p:spPr>
              <a:xfrm rot="5400000">
                <a:off x="2227992" y="4551147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6601788-A6A6-6F41-A826-9811261C9C0A}"/>
                  </a:ext>
                </a:extLst>
              </p:cNvPr>
              <p:cNvSpPr/>
              <p:nvPr/>
            </p:nvSpPr>
            <p:spPr>
              <a:xfrm>
                <a:off x="2455206" y="4176196"/>
                <a:ext cx="44762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7C652C5-64D4-6342-9E7A-F0D92E02A5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4018" y="4382627"/>
                <a:ext cx="280631" cy="24889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130897F-AFAE-B742-BA06-11FE58A448B7}"/>
                </a:ext>
              </a:extLst>
            </p:cNvPr>
            <p:cNvCxnSpPr>
              <a:cxnSpLocks/>
            </p:cNvCxnSpPr>
            <p:nvPr/>
          </p:nvCxnSpPr>
          <p:spPr>
            <a:xfrm>
              <a:off x="2145210" y="2835181"/>
              <a:ext cx="0" cy="1863856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6320340-8075-E440-B8C7-BD12FCA80FEF}"/>
                </a:ext>
              </a:extLst>
            </p:cNvPr>
            <p:cNvSpPr txBox="1"/>
            <p:nvPr/>
          </p:nvSpPr>
          <p:spPr>
            <a:xfrm>
              <a:off x="1328850" y="1693801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Export Supplies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B32E10-ADD3-FA46-B6AD-E72B17BAE0A2}"/>
                </a:ext>
              </a:extLst>
            </p:cNvPr>
            <p:cNvSpPr txBox="1"/>
            <p:nvPr/>
          </p:nvSpPr>
          <p:spPr>
            <a:xfrm>
              <a:off x="5143500" y="1685250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Import Market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/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/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746817C-A618-774E-B001-BDA61F9F6E21}"/>
                </a:ext>
              </a:extLst>
            </p:cNvPr>
            <p:cNvSpPr/>
            <p:nvPr/>
          </p:nvSpPr>
          <p:spPr>
            <a:xfrm>
              <a:off x="1145220" y="3032834"/>
              <a:ext cx="771663" cy="167566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151F10-D19A-4E4A-B627-39E9D791F35C}"/>
                </a:ext>
              </a:extLst>
            </p:cNvPr>
            <p:cNvSpPr/>
            <p:nvPr/>
          </p:nvSpPr>
          <p:spPr>
            <a:xfrm>
              <a:off x="1979802" y="3033944"/>
              <a:ext cx="157496" cy="166456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A656553-ED9C-B542-8CDE-7ED012E4FABE}"/>
                    </a:ext>
                  </a:extLst>
                </p:cNvPr>
                <p:cNvSpPr txBox="1"/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A656553-ED9C-B542-8CDE-7ED012E4F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blipFill>
                  <a:blip r:embed="rId1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5E9AD10-081F-134B-913A-A38340784251}"/>
                    </a:ext>
                  </a:extLst>
                </p:cNvPr>
                <p:cNvSpPr txBox="1"/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5E9AD10-081F-134B-913A-A383407842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46A413F-4346-DB49-89B4-E0A30DA5D728}"/>
                    </a:ext>
                  </a:extLst>
                </p:cNvPr>
                <p:cNvSpPr txBox="1"/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46A413F-4346-DB49-89B4-E0A30DA5D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49BCC95D-60C3-8446-838A-9B5084E41878}"/>
                </a:ext>
              </a:extLst>
            </p:cNvPr>
            <p:cNvSpPr/>
            <p:nvPr/>
          </p:nvSpPr>
          <p:spPr>
            <a:xfrm flipH="1">
              <a:off x="1958974" y="3489326"/>
              <a:ext cx="172989" cy="152400"/>
            </a:xfrm>
            <a:prstGeom prst="rtTriangl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12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3134F92-05D3-6E46-AA29-FCB9C9576E7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D5A58A-070F-F94E-9E52-A62FFEEEB2AF}"/>
              </a:ext>
            </a:extLst>
          </p:cNvPr>
          <p:cNvSpPr txBox="1"/>
          <p:nvPr/>
        </p:nvSpPr>
        <p:spPr>
          <a:xfrm>
            <a:off x="1314450" y="1143001"/>
            <a:ext cx="5492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BC80B-E44B-D74A-B30B-29270B930020}"/>
              </a:ext>
            </a:extLst>
          </p:cNvPr>
          <p:cNvSpPr txBox="1"/>
          <p:nvPr/>
        </p:nvSpPr>
        <p:spPr>
          <a:xfrm>
            <a:off x="2057400" y="6019800"/>
            <a:ext cx="454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add up, with much cancellation to yield the following: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F0DDCC-CB90-6840-BB3A-FBDEAD725F41}"/>
              </a:ext>
            </a:extLst>
          </p:cNvPr>
          <p:cNvGrpSpPr/>
          <p:nvPr/>
        </p:nvGrpSpPr>
        <p:grpSpPr>
          <a:xfrm>
            <a:off x="537328" y="1685250"/>
            <a:ext cx="7487556" cy="3711888"/>
            <a:chOff x="537328" y="1685250"/>
            <a:chExt cx="7487556" cy="371188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4272F59-4DA2-5044-9546-68DEC45CDA48}"/>
                </a:ext>
              </a:extLst>
            </p:cNvPr>
            <p:cNvSpPr/>
            <p:nvPr/>
          </p:nvSpPr>
          <p:spPr>
            <a:xfrm>
              <a:off x="1152448" y="3021171"/>
              <a:ext cx="777952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F208F85-11A6-0441-BA26-01AC0D837FB7}"/>
                </a:ext>
              </a:extLst>
            </p:cNvPr>
            <p:cNvSpPr/>
            <p:nvPr/>
          </p:nvSpPr>
          <p:spPr>
            <a:xfrm>
              <a:off x="1961321" y="3039776"/>
              <a:ext cx="196663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Triangle 104">
              <a:extLst>
                <a:ext uri="{FF2B5EF4-FFF2-40B4-BE49-F238E27FC236}">
                  <a16:creationId xmlns:a16="http://schemas.microsoft.com/office/drawing/2014/main" id="{82277853-E5F6-DB4A-89A9-47975554B99B}"/>
                </a:ext>
              </a:extLst>
            </p:cNvPr>
            <p:cNvSpPr/>
            <p:nvPr/>
          </p:nvSpPr>
          <p:spPr>
            <a:xfrm rot="10800000" flipV="1">
              <a:off x="1948784" y="3468422"/>
              <a:ext cx="203316" cy="18482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C052CA-99F2-194A-B0AB-F7C59B8ED754}"/>
                </a:ext>
              </a:extLst>
            </p:cNvPr>
            <p:cNvSpPr/>
            <p:nvPr/>
          </p:nvSpPr>
          <p:spPr>
            <a:xfrm flipV="1">
              <a:off x="4000223" y="3029448"/>
              <a:ext cx="1606655" cy="167863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6C67FCEB-14E8-3149-BB79-0EDD1FC0D10C}"/>
                </a:ext>
              </a:extLst>
            </p:cNvPr>
            <p:cNvSpPr/>
            <p:nvPr/>
          </p:nvSpPr>
          <p:spPr>
            <a:xfrm>
              <a:off x="5602128" y="3025543"/>
              <a:ext cx="280652" cy="18482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DBC6C26-FE02-E348-B2C3-AEB3BAC15EF3}"/>
                </a:ext>
              </a:extLst>
            </p:cNvPr>
            <p:cNvSpPr/>
            <p:nvPr/>
          </p:nvSpPr>
          <p:spPr>
            <a:xfrm>
              <a:off x="1152448" y="3646814"/>
              <a:ext cx="597111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C18A473F-534D-0A4B-8254-50F4626F36DF}"/>
                </a:ext>
              </a:extLst>
            </p:cNvPr>
            <p:cNvSpPr/>
            <p:nvPr/>
          </p:nvSpPr>
          <p:spPr>
            <a:xfrm flipV="1">
              <a:off x="1747793" y="3642909"/>
              <a:ext cx="203316" cy="18482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0685EDA3-035C-1A48-8C76-6E06A70B45D8}"/>
                </a:ext>
              </a:extLst>
            </p:cNvPr>
            <p:cNvSpPr/>
            <p:nvPr/>
          </p:nvSpPr>
          <p:spPr>
            <a:xfrm flipV="1">
              <a:off x="2133600" y="3214961"/>
              <a:ext cx="271795" cy="290239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143000" y="4743450"/>
              <a:ext cx="22288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430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432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63" name="Straight Connector 62"/>
            <p:cNvCxnSpPr>
              <a:cxnSpLocks/>
            </p:cNvCxnSpPr>
            <p:nvPr/>
          </p:nvCxnSpPr>
          <p:spPr>
            <a:xfrm flipV="1">
              <a:off x="1143000" y="285750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 Brace 37"/>
            <p:cNvSpPr/>
            <p:nvPr/>
          </p:nvSpPr>
          <p:spPr>
            <a:xfrm>
              <a:off x="971550" y="3771900"/>
              <a:ext cx="171450" cy="62865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4000500" y="4743450"/>
              <a:ext cx="36004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0005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4866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73" name="Straight Connector 72"/>
            <p:cNvCxnSpPr>
              <a:cxnSpLocks/>
            </p:cNvCxnSpPr>
            <p:nvPr/>
          </p:nvCxnSpPr>
          <p:spPr>
            <a:xfrm flipV="1">
              <a:off x="4000500" y="2228850"/>
              <a:ext cx="331470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F7941E-700F-274B-AD62-B652D2307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22885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/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blipFill>
                  <a:blip r:embed="rId2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E76220-2624-494E-A28E-6D9EBAC26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0" y="3771900"/>
              <a:ext cx="685800" cy="6286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8A21A1-F836-524D-AEA3-7CC934A9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300" y="2514600"/>
              <a:ext cx="2686050" cy="125730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E3CB4B5-A96E-B740-880B-479A9E3D5130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2400300"/>
              <a:ext cx="2457450" cy="14287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1158BC-140C-7543-ABB0-6ED3C6348E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28950"/>
              <a:ext cx="44577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974421-E849-6A49-8342-95E79CF26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200400"/>
              <a:ext cx="47434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/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DB2428-7974-BE43-9111-37B6F41D302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8086D5-6F00-E146-87DE-E16B01D4CD8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275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4D492F-DEDC-A341-8228-9351DF5119B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073" y="3209192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/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0B6789-7891-9D4C-9E28-36FA3FEC6B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50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F83C96-4B8D-E34C-B296-1E2210EEF70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/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/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/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/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/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blipFill>
                  <a:blip r:embed="rId10"/>
                  <a:stretch>
                    <a:fillRect r="-4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/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/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626ADEE-35BF-FD4F-8A90-2DFE9C44ED89}"/>
                </a:ext>
              </a:extLst>
            </p:cNvPr>
            <p:cNvGrpSpPr/>
            <p:nvPr/>
          </p:nvGrpSpPr>
          <p:grpSpPr>
            <a:xfrm>
              <a:off x="1277522" y="4338382"/>
              <a:ext cx="665578" cy="405068"/>
              <a:chOff x="1277522" y="4338382"/>
              <a:chExt cx="665578" cy="405068"/>
            </a:xfrm>
          </p:grpSpPr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56D7AFD9-081E-8147-BA86-78206672D891}"/>
                  </a:ext>
                </a:extLst>
              </p:cNvPr>
              <p:cNvSpPr/>
              <p:nvPr/>
            </p:nvSpPr>
            <p:spPr>
              <a:xfrm rot="5400000">
                <a:off x="1794986" y="4595336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9CAB986-26B1-4941-87EF-01CE1C4C4335}"/>
                  </a:ext>
                </a:extLst>
              </p:cNvPr>
              <p:cNvSpPr/>
              <p:nvPr/>
            </p:nvSpPr>
            <p:spPr>
              <a:xfrm>
                <a:off x="1277522" y="4338382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F8697E8-8712-CF48-9C28-4262571BC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9366" y="4567311"/>
                <a:ext cx="178191" cy="656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9712F16-ADFA-9F41-A6F6-D71B684D18F0}"/>
                </a:ext>
              </a:extLst>
            </p:cNvPr>
            <p:cNvGrpSpPr/>
            <p:nvPr/>
          </p:nvGrpSpPr>
          <p:grpSpPr>
            <a:xfrm>
              <a:off x="5607910" y="4299739"/>
              <a:ext cx="708137" cy="437668"/>
              <a:chOff x="5607910" y="4299739"/>
              <a:chExt cx="708137" cy="437668"/>
            </a:xfrm>
          </p:grpSpPr>
          <p:sp>
            <p:nvSpPr>
              <p:cNvPr id="71" name="Left Brace 70">
                <a:extLst>
                  <a:ext uri="{FF2B5EF4-FFF2-40B4-BE49-F238E27FC236}">
                    <a16:creationId xmlns:a16="http://schemas.microsoft.com/office/drawing/2014/main" id="{16BD0CEB-EB24-0745-919A-79CE6EC0047C}"/>
                  </a:ext>
                </a:extLst>
              </p:cNvPr>
              <p:cNvSpPr/>
              <p:nvPr/>
            </p:nvSpPr>
            <p:spPr>
              <a:xfrm rot="5400000">
                <a:off x="5695316" y="4550246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951D0CD-7F16-B94B-A8ED-6BE6990CB8AF}"/>
                  </a:ext>
                </a:extLst>
              </p:cNvPr>
              <p:cNvSpPr/>
              <p:nvPr/>
            </p:nvSpPr>
            <p:spPr>
              <a:xfrm>
                <a:off x="5868424" y="4299739"/>
                <a:ext cx="447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51AB910-9F1B-6844-B50A-8882F4FDC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1341" y="4525108"/>
                <a:ext cx="232117" cy="1055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7B848B-5BAD-A645-9A7B-43B8B26A4580}"/>
                </a:ext>
              </a:extLst>
            </p:cNvPr>
            <p:cNvGrpSpPr/>
            <p:nvPr/>
          </p:nvGrpSpPr>
          <p:grpSpPr>
            <a:xfrm>
              <a:off x="1953048" y="3971359"/>
              <a:ext cx="978104" cy="772993"/>
              <a:chOff x="1953048" y="3971359"/>
              <a:chExt cx="978104" cy="772993"/>
            </a:xfrm>
          </p:grpSpPr>
          <p:sp>
            <p:nvSpPr>
              <p:cNvPr id="76" name="Left Brace 75">
                <a:extLst>
                  <a:ext uri="{FF2B5EF4-FFF2-40B4-BE49-F238E27FC236}">
                    <a16:creationId xmlns:a16="http://schemas.microsoft.com/office/drawing/2014/main" id="{1811564F-AB73-A24F-ABCE-459D5D05C304}"/>
                  </a:ext>
                </a:extLst>
              </p:cNvPr>
              <p:cNvSpPr/>
              <p:nvPr/>
            </p:nvSpPr>
            <p:spPr>
              <a:xfrm rot="5400000">
                <a:off x="1990672" y="4596238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14CAF27-37A9-5342-A717-AB171F03195C}"/>
                  </a:ext>
                </a:extLst>
              </p:cNvPr>
              <p:cNvSpPr/>
              <p:nvPr/>
            </p:nvSpPr>
            <p:spPr>
              <a:xfrm>
                <a:off x="2457946" y="3971359"/>
                <a:ext cx="47320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836A1ED-1AE6-7948-BF4F-9325C3FED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43243" y="4187844"/>
                <a:ext cx="526816" cy="44601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Left Brace 87">
                <a:extLst>
                  <a:ext uri="{FF2B5EF4-FFF2-40B4-BE49-F238E27FC236}">
                    <a16:creationId xmlns:a16="http://schemas.microsoft.com/office/drawing/2014/main" id="{6BA6575C-2EE8-7841-A657-04C83D6E77F6}"/>
                  </a:ext>
                </a:extLst>
              </p:cNvPr>
              <p:cNvSpPr/>
              <p:nvPr/>
            </p:nvSpPr>
            <p:spPr>
              <a:xfrm rot="5400000">
                <a:off x="2227992" y="4551147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6601788-A6A6-6F41-A826-9811261C9C0A}"/>
                  </a:ext>
                </a:extLst>
              </p:cNvPr>
              <p:cNvSpPr/>
              <p:nvPr/>
            </p:nvSpPr>
            <p:spPr>
              <a:xfrm>
                <a:off x="2455206" y="4176196"/>
                <a:ext cx="44762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7C652C5-64D4-6342-9E7A-F0D92E02A5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4018" y="4382627"/>
                <a:ext cx="280631" cy="24889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130897F-AFAE-B742-BA06-11FE58A448B7}"/>
                </a:ext>
              </a:extLst>
            </p:cNvPr>
            <p:cNvCxnSpPr>
              <a:cxnSpLocks/>
            </p:cNvCxnSpPr>
            <p:nvPr/>
          </p:nvCxnSpPr>
          <p:spPr>
            <a:xfrm>
              <a:off x="2145210" y="2835181"/>
              <a:ext cx="0" cy="1863856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6320340-8075-E440-B8C7-BD12FCA80FEF}"/>
                </a:ext>
              </a:extLst>
            </p:cNvPr>
            <p:cNvSpPr txBox="1"/>
            <p:nvPr/>
          </p:nvSpPr>
          <p:spPr>
            <a:xfrm>
              <a:off x="1328850" y="1693801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Export Supplies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B32E10-ADD3-FA46-B6AD-E72B17BAE0A2}"/>
                </a:ext>
              </a:extLst>
            </p:cNvPr>
            <p:cNvSpPr txBox="1"/>
            <p:nvPr/>
          </p:nvSpPr>
          <p:spPr>
            <a:xfrm>
              <a:off x="5143500" y="1685250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Import Market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/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/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A656553-ED9C-B542-8CDE-7ED012E4FABE}"/>
                    </a:ext>
                  </a:extLst>
                </p:cNvPr>
                <p:cNvSpPr txBox="1"/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A656553-ED9C-B542-8CDE-7ED012E4F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blipFill>
                  <a:blip r:embed="rId1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5E9AD10-081F-134B-913A-A38340784251}"/>
                    </a:ext>
                  </a:extLst>
                </p:cNvPr>
                <p:cNvSpPr txBox="1"/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5E9AD10-081F-134B-913A-A383407842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46A413F-4346-DB49-89B4-E0A30DA5D728}"/>
                    </a:ext>
                  </a:extLst>
                </p:cNvPr>
                <p:cNvSpPr txBox="1"/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46A413F-4346-DB49-89B4-E0A30DA5D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6232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3134F92-05D3-6E46-AA29-FCB9C9576E7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D5A58A-070F-F94E-9E52-A62FFEEEB2AF}"/>
              </a:ext>
            </a:extLst>
          </p:cNvPr>
          <p:cNvSpPr txBox="1"/>
          <p:nvPr/>
        </p:nvSpPr>
        <p:spPr>
          <a:xfrm>
            <a:off x="1314450" y="1143001"/>
            <a:ext cx="5492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BC80B-E44B-D74A-B30B-29270B930020}"/>
              </a:ext>
            </a:extLst>
          </p:cNvPr>
          <p:cNvSpPr txBox="1"/>
          <p:nvPr/>
        </p:nvSpPr>
        <p:spPr>
          <a:xfrm>
            <a:off x="2057400" y="6019800"/>
            <a:ext cx="454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add up, with much cancellation to yield the following: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1E565D-A7C8-0046-971E-725EF81877F5}"/>
              </a:ext>
            </a:extLst>
          </p:cNvPr>
          <p:cNvGrpSpPr/>
          <p:nvPr/>
        </p:nvGrpSpPr>
        <p:grpSpPr>
          <a:xfrm>
            <a:off x="537328" y="1685250"/>
            <a:ext cx="7487556" cy="3711888"/>
            <a:chOff x="537328" y="1685250"/>
            <a:chExt cx="7487556" cy="371188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4272F59-4DA2-5044-9546-68DEC45CDA48}"/>
                </a:ext>
              </a:extLst>
            </p:cNvPr>
            <p:cNvSpPr/>
            <p:nvPr/>
          </p:nvSpPr>
          <p:spPr>
            <a:xfrm>
              <a:off x="1152448" y="3021171"/>
              <a:ext cx="777952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F208F85-11A6-0441-BA26-01AC0D837FB7}"/>
                </a:ext>
              </a:extLst>
            </p:cNvPr>
            <p:cNvSpPr/>
            <p:nvPr/>
          </p:nvSpPr>
          <p:spPr>
            <a:xfrm>
              <a:off x="1961321" y="3039776"/>
              <a:ext cx="196663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Triangle 104">
              <a:extLst>
                <a:ext uri="{FF2B5EF4-FFF2-40B4-BE49-F238E27FC236}">
                  <a16:creationId xmlns:a16="http://schemas.microsoft.com/office/drawing/2014/main" id="{82277853-E5F6-DB4A-89A9-47975554B99B}"/>
                </a:ext>
              </a:extLst>
            </p:cNvPr>
            <p:cNvSpPr/>
            <p:nvPr/>
          </p:nvSpPr>
          <p:spPr>
            <a:xfrm rot="10800000" flipV="1">
              <a:off x="1746133" y="3631532"/>
              <a:ext cx="203316" cy="18482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C052CA-99F2-194A-B0AB-F7C59B8ED754}"/>
                </a:ext>
              </a:extLst>
            </p:cNvPr>
            <p:cNvSpPr/>
            <p:nvPr/>
          </p:nvSpPr>
          <p:spPr>
            <a:xfrm flipV="1">
              <a:off x="4000223" y="3029448"/>
              <a:ext cx="1606655" cy="167863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6C67FCEB-14E8-3149-BB79-0EDD1FC0D10C}"/>
                </a:ext>
              </a:extLst>
            </p:cNvPr>
            <p:cNvSpPr/>
            <p:nvPr/>
          </p:nvSpPr>
          <p:spPr>
            <a:xfrm>
              <a:off x="5602128" y="3025543"/>
              <a:ext cx="280652" cy="18482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DBC6C26-FE02-E348-B2C3-AEB3BAC15EF3}"/>
                </a:ext>
              </a:extLst>
            </p:cNvPr>
            <p:cNvSpPr/>
            <p:nvPr/>
          </p:nvSpPr>
          <p:spPr>
            <a:xfrm>
              <a:off x="1152448" y="3646814"/>
              <a:ext cx="597111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C18A473F-534D-0A4B-8254-50F4626F36DF}"/>
                </a:ext>
              </a:extLst>
            </p:cNvPr>
            <p:cNvSpPr/>
            <p:nvPr/>
          </p:nvSpPr>
          <p:spPr>
            <a:xfrm flipV="1">
              <a:off x="1747793" y="3642909"/>
              <a:ext cx="203316" cy="18482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0685EDA3-035C-1A48-8C76-6E06A70B45D8}"/>
                </a:ext>
              </a:extLst>
            </p:cNvPr>
            <p:cNvSpPr/>
            <p:nvPr/>
          </p:nvSpPr>
          <p:spPr>
            <a:xfrm flipV="1">
              <a:off x="2133600" y="3214961"/>
              <a:ext cx="271795" cy="290239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143000" y="4743450"/>
              <a:ext cx="22288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430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432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63" name="Straight Connector 62"/>
            <p:cNvCxnSpPr>
              <a:cxnSpLocks/>
            </p:cNvCxnSpPr>
            <p:nvPr/>
          </p:nvCxnSpPr>
          <p:spPr>
            <a:xfrm flipV="1">
              <a:off x="1143000" y="285750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 Brace 37"/>
            <p:cNvSpPr/>
            <p:nvPr/>
          </p:nvSpPr>
          <p:spPr>
            <a:xfrm>
              <a:off x="971550" y="3771900"/>
              <a:ext cx="171450" cy="62865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4000500" y="4743450"/>
              <a:ext cx="36004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0005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4866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73" name="Straight Connector 72"/>
            <p:cNvCxnSpPr>
              <a:cxnSpLocks/>
            </p:cNvCxnSpPr>
            <p:nvPr/>
          </p:nvCxnSpPr>
          <p:spPr>
            <a:xfrm flipV="1">
              <a:off x="4000500" y="2228850"/>
              <a:ext cx="331470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F7941E-700F-274B-AD62-B652D2307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22885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/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blipFill>
                  <a:blip r:embed="rId2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E76220-2624-494E-A28E-6D9EBAC26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0" y="3771900"/>
              <a:ext cx="685800" cy="6286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8A21A1-F836-524D-AEA3-7CC934A9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300" y="2514600"/>
              <a:ext cx="2686050" cy="125730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E3CB4B5-A96E-B740-880B-479A9E3D5130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2400300"/>
              <a:ext cx="2457450" cy="14287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1158BC-140C-7543-ABB0-6ED3C6348E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28950"/>
              <a:ext cx="44577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974421-E849-6A49-8342-95E79CF26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200400"/>
              <a:ext cx="47434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/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DB2428-7974-BE43-9111-37B6F41D302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8086D5-6F00-E146-87DE-E16B01D4CD8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275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4D492F-DEDC-A341-8228-9351DF5119B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073" y="3209192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/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0B6789-7891-9D4C-9E28-36FA3FEC6B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50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F83C96-4B8D-E34C-B296-1E2210EEF70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/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/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/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/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/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blipFill>
                  <a:blip r:embed="rId10"/>
                  <a:stretch>
                    <a:fillRect r="-4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/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/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626ADEE-35BF-FD4F-8A90-2DFE9C44ED89}"/>
                </a:ext>
              </a:extLst>
            </p:cNvPr>
            <p:cNvGrpSpPr/>
            <p:nvPr/>
          </p:nvGrpSpPr>
          <p:grpSpPr>
            <a:xfrm>
              <a:off x="1277522" y="4338382"/>
              <a:ext cx="665578" cy="405068"/>
              <a:chOff x="1277522" y="4338382"/>
              <a:chExt cx="665578" cy="405068"/>
            </a:xfrm>
          </p:grpSpPr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56D7AFD9-081E-8147-BA86-78206672D891}"/>
                  </a:ext>
                </a:extLst>
              </p:cNvPr>
              <p:cNvSpPr/>
              <p:nvPr/>
            </p:nvSpPr>
            <p:spPr>
              <a:xfrm rot="5400000">
                <a:off x="1794986" y="4595336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9CAB986-26B1-4941-87EF-01CE1C4C4335}"/>
                  </a:ext>
                </a:extLst>
              </p:cNvPr>
              <p:cNvSpPr/>
              <p:nvPr/>
            </p:nvSpPr>
            <p:spPr>
              <a:xfrm>
                <a:off x="1277522" y="4338382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F8697E8-8712-CF48-9C28-4262571BC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9366" y="4567311"/>
                <a:ext cx="178191" cy="656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9712F16-ADFA-9F41-A6F6-D71B684D18F0}"/>
                </a:ext>
              </a:extLst>
            </p:cNvPr>
            <p:cNvGrpSpPr/>
            <p:nvPr/>
          </p:nvGrpSpPr>
          <p:grpSpPr>
            <a:xfrm>
              <a:off x="5607910" y="4299739"/>
              <a:ext cx="708137" cy="437668"/>
              <a:chOff x="5607910" y="4299739"/>
              <a:chExt cx="708137" cy="437668"/>
            </a:xfrm>
          </p:grpSpPr>
          <p:sp>
            <p:nvSpPr>
              <p:cNvPr id="71" name="Left Brace 70">
                <a:extLst>
                  <a:ext uri="{FF2B5EF4-FFF2-40B4-BE49-F238E27FC236}">
                    <a16:creationId xmlns:a16="http://schemas.microsoft.com/office/drawing/2014/main" id="{16BD0CEB-EB24-0745-919A-79CE6EC0047C}"/>
                  </a:ext>
                </a:extLst>
              </p:cNvPr>
              <p:cNvSpPr/>
              <p:nvPr/>
            </p:nvSpPr>
            <p:spPr>
              <a:xfrm rot="5400000">
                <a:off x="5695316" y="4550246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951D0CD-7F16-B94B-A8ED-6BE6990CB8AF}"/>
                  </a:ext>
                </a:extLst>
              </p:cNvPr>
              <p:cNvSpPr/>
              <p:nvPr/>
            </p:nvSpPr>
            <p:spPr>
              <a:xfrm>
                <a:off x="5868424" y="4299739"/>
                <a:ext cx="447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51AB910-9F1B-6844-B50A-8882F4FDC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1341" y="4525108"/>
                <a:ext cx="232117" cy="1055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7B848B-5BAD-A645-9A7B-43B8B26A4580}"/>
                </a:ext>
              </a:extLst>
            </p:cNvPr>
            <p:cNvGrpSpPr/>
            <p:nvPr/>
          </p:nvGrpSpPr>
          <p:grpSpPr>
            <a:xfrm>
              <a:off x="1953048" y="3971359"/>
              <a:ext cx="978104" cy="772993"/>
              <a:chOff x="1953048" y="3971359"/>
              <a:chExt cx="978104" cy="772993"/>
            </a:xfrm>
          </p:grpSpPr>
          <p:sp>
            <p:nvSpPr>
              <p:cNvPr id="76" name="Left Brace 75">
                <a:extLst>
                  <a:ext uri="{FF2B5EF4-FFF2-40B4-BE49-F238E27FC236}">
                    <a16:creationId xmlns:a16="http://schemas.microsoft.com/office/drawing/2014/main" id="{1811564F-AB73-A24F-ABCE-459D5D05C304}"/>
                  </a:ext>
                </a:extLst>
              </p:cNvPr>
              <p:cNvSpPr/>
              <p:nvPr/>
            </p:nvSpPr>
            <p:spPr>
              <a:xfrm rot="5400000">
                <a:off x="1990672" y="4596238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14CAF27-37A9-5342-A717-AB171F03195C}"/>
                  </a:ext>
                </a:extLst>
              </p:cNvPr>
              <p:cNvSpPr/>
              <p:nvPr/>
            </p:nvSpPr>
            <p:spPr>
              <a:xfrm>
                <a:off x="2457946" y="3971359"/>
                <a:ext cx="47320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836A1ED-1AE6-7948-BF4F-9325C3FED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43243" y="4187844"/>
                <a:ext cx="526816" cy="44601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Left Brace 87">
                <a:extLst>
                  <a:ext uri="{FF2B5EF4-FFF2-40B4-BE49-F238E27FC236}">
                    <a16:creationId xmlns:a16="http://schemas.microsoft.com/office/drawing/2014/main" id="{6BA6575C-2EE8-7841-A657-04C83D6E77F6}"/>
                  </a:ext>
                </a:extLst>
              </p:cNvPr>
              <p:cNvSpPr/>
              <p:nvPr/>
            </p:nvSpPr>
            <p:spPr>
              <a:xfrm rot="5400000">
                <a:off x="2227992" y="4551147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6601788-A6A6-6F41-A826-9811261C9C0A}"/>
                  </a:ext>
                </a:extLst>
              </p:cNvPr>
              <p:cNvSpPr/>
              <p:nvPr/>
            </p:nvSpPr>
            <p:spPr>
              <a:xfrm>
                <a:off x="2455206" y="4176196"/>
                <a:ext cx="44762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7C652C5-64D4-6342-9E7A-F0D92E02A5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4018" y="4382627"/>
                <a:ext cx="280631" cy="24889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130897F-AFAE-B742-BA06-11FE58A448B7}"/>
                </a:ext>
              </a:extLst>
            </p:cNvPr>
            <p:cNvCxnSpPr>
              <a:cxnSpLocks/>
            </p:cNvCxnSpPr>
            <p:nvPr/>
          </p:nvCxnSpPr>
          <p:spPr>
            <a:xfrm>
              <a:off x="2145210" y="2835181"/>
              <a:ext cx="0" cy="1863856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6320340-8075-E440-B8C7-BD12FCA80FEF}"/>
                </a:ext>
              </a:extLst>
            </p:cNvPr>
            <p:cNvSpPr txBox="1"/>
            <p:nvPr/>
          </p:nvSpPr>
          <p:spPr>
            <a:xfrm>
              <a:off x="1328850" y="1693801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Export Supplies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B32E10-ADD3-FA46-B6AD-E72B17BAE0A2}"/>
                </a:ext>
              </a:extLst>
            </p:cNvPr>
            <p:cNvSpPr txBox="1"/>
            <p:nvPr/>
          </p:nvSpPr>
          <p:spPr>
            <a:xfrm>
              <a:off x="5143500" y="1685250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Import Market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/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/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A656553-ED9C-B542-8CDE-7ED012E4FABE}"/>
                    </a:ext>
                  </a:extLst>
                </p:cNvPr>
                <p:cNvSpPr txBox="1"/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A656553-ED9C-B542-8CDE-7ED012E4F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blipFill>
                  <a:blip r:embed="rId1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5E9AD10-081F-134B-913A-A38340784251}"/>
                    </a:ext>
                  </a:extLst>
                </p:cNvPr>
                <p:cNvSpPr txBox="1"/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5E9AD10-081F-134B-913A-A383407842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46A413F-4346-DB49-89B4-E0A30DA5D728}"/>
                    </a:ext>
                  </a:extLst>
                </p:cNvPr>
                <p:cNvSpPr txBox="1"/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46A413F-4346-DB49-89B4-E0A30DA5D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87F17F4-633A-3348-A85E-F213C323898A}"/>
                </a:ext>
              </a:extLst>
            </p:cNvPr>
            <p:cNvSpPr/>
            <p:nvPr/>
          </p:nvSpPr>
          <p:spPr>
            <a:xfrm>
              <a:off x="1898237" y="3624241"/>
              <a:ext cx="186537" cy="194295"/>
            </a:xfrm>
            <a:custGeom>
              <a:avLst/>
              <a:gdLst>
                <a:gd name="connsiteX0" fmla="*/ 0 w 1020417"/>
                <a:gd name="connsiteY0" fmla="*/ 123687 h 199493"/>
                <a:gd name="connsiteX1" fmla="*/ 229704 w 1020417"/>
                <a:gd name="connsiteY1" fmla="*/ 198783 h 199493"/>
                <a:gd name="connsiteX2" fmla="*/ 591930 w 1020417"/>
                <a:gd name="connsiteY2" fmla="*/ 83931 h 199493"/>
                <a:gd name="connsiteX3" fmla="*/ 1020417 w 1020417"/>
                <a:gd name="connsiteY3" fmla="*/ 0 h 199493"/>
                <a:gd name="connsiteX4" fmla="*/ 1020417 w 1020417"/>
                <a:gd name="connsiteY4" fmla="*/ 0 h 199493"/>
                <a:gd name="connsiteX0" fmla="*/ 0 w 1020417"/>
                <a:gd name="connsiteY0" fmla="*/ 123687 h 203267"/>
                <a:gd name="connsiteX1" fmla="*/ 229704 w 1020417"/>
                <a:gd name="connsiteY1" fmla="*/ 198783 h 203267"/>
                <a:gd name="connsiteX2" fmla="*/ 1020417 w 1020417"/>
                <a:gd name="connsiteY2" fmla="*/ 0 h 203267"/>
                <a:gd name="connsiteX3" fmla="*/ 1020417 w 1020417"/>
                <a:gd name="connsiteY3" fmla="*/ 0 h 203267"/>
                <a:gd name="connsiteX0" fmla="*/ 0 w 1020417"/>
                <a:gd name="connsiteY0" fmla="*/ 123687 h 185098"/>
                <a:gd name="connsiteX1" fmla="*/ 540397 w 1020417"/>
                <a:gd name="connsiteY1" fmla="*/ 179012 h 185098"/>
                <a:gd name="connsiteX2" fmla="*/ 1020417 w 1020417"/>
                <a:gd name="connsiteY2" fmla="*/ 0 h 185098"/>
                <a:gd name="connsiteX3" fmla="*/ 1020417 w 1020417"/>
                <a:gd name="connsiteY3" fmla="*/ 0 h 185098"/>
                <a:gd name="connsiteX0" fmla="*/ 0 w 1020417"/>
                <a:gd name="connsiteY0" fmla="*/ 143458 h 204869"/>
                <a:gd name="connsiteX1" fmla="*/ 540397 w 1020417"/>
                <a:gd name="connsiteY1" fmla="*/ 198783 h 204869"/>
                <a:gd name="connsiteX2" fmla="*/ 1020417 w 1020417"/>
                <a:gd name="connsiteY2" fmla="*/ 19771 h 204869"/>
                <a:gd name="connsiteX3" fmla="*/ 310264 w 1020417"/>
                <a:gd name="connsiteY3" fmla="*/ 0 h 204869"/>
                <a:gd name="connsiteX0" fmla="*/ 0 w 547814"/>
                <a:gd name="connsiteY0" fmla="*/ 143458 h 206162"/>
                <a:gd name="connsiteX1" fmla="*/ 540397 w 547814"/>
                <a:gd name="connsiteY1" fmla="*/ 198783 h 206162"/>
                <a:gd name="connsiteX2" fmla="*/ 310264 w 547814"/>
                <a:gd name="connsiteY2" fmla="*/ 0 h 206162"/>
                <a:gd name="connsiteX0" fmla="*/ 0 w 352119"/>
                <a:gd name="connsiteY0" fmla="*/ 143458 h 175951"/>
                <a:gd name="connsiteX1" fmla="*/ 318473 w 352119"/>
                <a:gd name="connsiteY1" fmla="*/ 159242 h 175951"/>
                <a:gd name="connsiteX2" fmla="*/ 310264 w 352119"/>
                <a:gd name="connsiteY2" fmla="*/ 0 h 175951"/>
                <a:gd name="connsiteX0" fmla="*/ 0 w 343082"/>
                <a:gd name="connsiteY0" fmla="*/ 143458 h 168543"/>
                <a:gd name="connsiteX1" fmla="*/ 300718 w 343082"/>
                <a:gd name="connsiteY1" fmla="*/ 144414 h 168543"/>
                <a:gd name="connsiteX2" fmla="*/ 310264 w 343082"/>
                <a:gd name="connsiteY2" fmla="*/ 0 h 168543"/>
                <a:gd name="connsiteX0" fmla="*/ 0 w 343082"/>
                <a:gd name="connsiteY0" fmla="*/ 143458 h 165870"/>
                <a:gd name="connsiteX1" fmla="*/ 111776 w 343082"/>
                <a:gd name="connsiteY1" fmla="*/ 165033 h 165870"/>
                <a:gd name="connsiteX2" fmla="*/ 300718 w 343082"/>
                <a:gd name="connsiteY2" fmla="*/ 144414 h 165870"/>
                <a:gd name="connsiteX3" fmla="*/ 310264 w 343082"/>
                <a:gd name="connsiteY3" fmla="*/ 0 h 165870"/>
                <a:gd name="connsiteX0" fmla="*/ 0 w 335015"/>
                <a:gd name="connsiteY0" fmla="*/ 143458 h 194295"/>
                <a:gd name="connsiteX1" fmla="*/ 157758 w 335015"/>
                <a:gd name="connsiteY1" fmla="*/ 194294 h 194295"/>
                <a:gd name="connsiteX2" fmla="*/ 300718 w 335015"/>
                <a:gd name="connsiteY2" fmla="*/ 144414 h 194295"/>
                <a:gd name="connsiteX3" fmla="*/ 310264 w 335015"/>
                <a:gd name="connsiteY3" fmla="*/ 0 h 19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015" h="194295">
                  <a:moveTo>
                    <a:pt x="0" y="143458"/>
                  </a:moveTo>
                  <a:cubicBezTo>
                    <a:pt x="18629" y="147054"/>
                    <a:pt x="107638" y="194135"/>
                    <a:pt x="157758" y="194294"/>
                  </a:cubicBezTo>
                  <a:cubicBezTo>
                    <a:pt x="207878" y="194453"/>
                    <a:pt x="275300" y="176796"/>
                    <a:pt x="300718" y="144414"/>
                  </a:cubicBezTo>
                  <a:cubicBezTo>
                    <a:pt x="326136" y="112032"/>
                    <a:pt x="358209" y="41413"/>
                    <a:pt x="31026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arrow"/>
              <a:tailEnd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539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3134F92-05D3-6E46-AA29-FCB9C9576E7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D5A58A-070F-F94E-9E52-A62FFEEEB2AF}"/>
              </a:ext>
            </a:extLst>
          </p:cNvPr>
          <p:cNvSpPr txBox="1"/>
          <p:nvPr/>
        </p:nvSpPr>
        <p:spPr>
          <a:xfrm>
            <a:off x="1314450" y="1143001"/>
            <a:ext cx="5492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BC80B-E44B-D74A-B30B-29270B930020}"/>
              </a:ext>
            </a:extLst>
          </p:cNvPr>
          <p:cNvSpPr txBox="1"/>
          <p:nvPr/>
        </p:nvSpPr>
        <p:spPr>
          <a:xfrm>
            <a:off x="2057400" y="6019800"/>
            <a:ext cx="454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add up, with much cancellation to yield the following: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EB60AB-43ED-CC4A-8498-C4AB12DB4F7B}"/>
              </a:ext>
            </a:extLst>
          </p:cNvPr>
          <p:cNvGrpSpPr/>
          <p:nvPr/>
        </p:nvGrpSpPr>
        <p:grpSpPr>
          <a:xfrm>
            <a:off x="537328" y="1685250"/>
            <a:ext cx="7487556" cy="3711888"/>
            <a:chOff x="537328" y="1685250"/>
            <a:chExt cx="7487556" cy="371188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4272F59-4DA2-5044-9546-68DEC45CDA48}"/>
                </a:ext>
              </a:extLst>
            </p:cNvPr>
            <p:cNvSpPr/>
            <p:nvPr/>
          </p:nvSpPr>
          <p:spPr>
            <a:xfrm>
              <a:off x="1152448" y="3021171"/>
              <a:ext cx="777952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F208F85-11A6-0441-BA26-01AC0D837FB7}"/>
                </a:ext>
              </a:extLst>
            </p:cNvPr>
            <p:cNvSpPr/>
            <p:nvPr/>
          </p:nvSpPr>
          <p:spPr>
            <a:xfrm>
              <a:off x="1961321" y="3039776"/>
              <a:ext cx="196663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Triangle 104">
              <a:extLst>
                <a:ext uri="{FF2B5EF4-FFF2-40B4-BE49-F238E27FC236}">
                  <a16:creationId xmlns:a16="http://schemas.microsoft.com/office/drawing/2014/main" id="{82277853-E5F6-DB4A-89A9-47975554B99B}"/>
                </a:ext>
              </a:extLst>
            </p:cNvPr>
            <p:cNvSpPr/>
            <p:nvPr/>
          </p:nvSpPr>
          <p:spPr>
            <a:xfrm rot="10800000" flipV="1">
              <a:off x="1746133" y="3631532"/>
              <a:ext cx="203316" cy="18482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C052CA-99F2-194A-B0AB-F7C59B8ED754}"/>
                </a:ext>
              </a:extLst>
            </p:cNvPr>
            <p:cNvSpPr/>
            <p:nvPr/>
          </p:nvSpPr>
          <p:spPr>
            <a:xfrm flipV="1">
              <a:off x="4000223" y="3029448"/>
              <a:ext cx="1606655" cy="167863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6C67FCEB-14E8-3149-BB79-0EDD1FC0D10C}"/>
                </a:ext>
              </a:extLst>
            </p:cNvPr>
            <p:cNvSpPr/>
            <p:nvPr/>
          </p:nvSpPr>
          <p:spPr>
            <a:xfrm>
              <a:off x="5602128" y="3025543"/>
              <a:ext cx="280652" cy="18482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DBC6C26-FE02-E348-B2C3-AEB3BAC15EF3}"/>
                </a:ext>
              </a:extLst>
            </p:cNvPr>
            <p:cNvSpPr/>
            <p:nvPr/>
          </p:nvSpPr>
          <p:spPr>
            <a:xfrm>
              <a:off x="1152448" y="3646814"/>
              <a:ext cx="597111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C18A473F-534D-0A4B-8254-50F4626F36DF}"/>
                </a:ext>
              </a:extLst>
            </p:cNvPr>
            <p:cNvSpPr/>
            <p:nvPr/>
          </p:nvSpPr>
          <p:spPr>
            <a:xfrm flipV="1">
              <a:off x="1747793" y="3642909"/>
              <a:ext cx="203316" cy="18482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0685EDA3-035C-1A48-8C76-6E06A70B45D8}"/>
                </a:ext>
              </a:extLst>
            </p:cNvPr>
            <p:cNvSpPr/>
            <p:nvPr/>
          </p:nvSpPr>
          <p:spPr>
            <a:xfrm flipV="1">
              <a:off x="2133600" y="3214961"/>
              <a:ext cx="271795" cy="290239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143000" y="4743450"/>
              <a:ext cx="22288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430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432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63" name="Straight Connector 62"/>
            <p:cNvCxnSpPr>
              <a:cxnSpLocks/>
            </p:cNvCxnSpPr>
            <p:nvPr/>
          </p:nvCxnSpPr>
          <p:spPr>
            <a:xfrm flipV="1">
              <a:off x="1143000" y="285750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 Brace 37"/>
            <p:cNvSpPr/>
            <p:nvPr/>
          </p:nvSpPr>
          <p:spPr>
            <a:xfrm>
              <a:off x="971550" y="3771900"/>
              <a:ext cx="171450" cy="62865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4000500" y="4743450"/>
              <a:ext cx="36004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0005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4866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73" name="Straight Connector 72"/>
            <p:cNvCxnSpPr>
              <a:cxnSpLocks/>
            </p:cNvCxnSpPr>
            <p:nvPr/>
          </p:nvCxnSpPr>
          <p:spPr>
            <a:xfrm flipV="1">
              <a:off x="4000500" y="2228850"/>
              <a:ext cx="331470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F7941E-700F-274B-AD62-B652D2307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22885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/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blipFill>
                  <a:blip r:embed="rId2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E76220-2624-494E-A28E-6D9EBAC26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0" y="3771900"/>
              <a:ext cx="685800" cy="6286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8A21A1-F836-524D-AEA3-7CC934A9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300" y="2514600"/>
              <a:ext cx="2686050" cy="125730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E3CB4B5-A96E-B740-880B-479A9E3D5130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2400300"/>
              <a:ext cx="2457450" cy="14287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1158BC-140C-7543-ABB0-6ED3C6348E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28950"/>
              <a:ext cx="44577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974421-E849-6A49-8342-95E79CF26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200400"/>
              <a:ext cx="47434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/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DB2428-7974-BE43-9111-37B6F41D302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8086D5-6F00-E146-87DE-E16B01D4CD8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275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4D492F-DEDC-A341-8228-9351DF5119B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073" y="3209192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/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0B6789-7891-9D4C-9E28-36FA3FEC6B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50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F83C96-4B8D-E34C-B296-1E2210EEF70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/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/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/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/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/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blipFill>
                  <a:blip r:embed="rId10"/>
                  <a:stretch>
                    <a:fillRect r="-4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/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/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626ADEE-35BF-FD4F-8A90-2DFE9C44ED89}"/>
                </a:ext>
              </a:extLst>
            </p:cNvPr>
            <p:cNvGrpSpPr/>
            <p:nvPr/>
          </p:nvGrpSpPr>
          <p:grpSpPr>
            <a:xfrm>
              <a:off x="1277522" y="4338382"/>
              <a:ext cx="665578" cy="405068"/>
              <a:chOff x="1277522" y="4338382"/>
              <a:chExt cx="665578" cy="405068"/>
            </a:xfrm>
          </p:grpSpPr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56D7AFD9-081E-8147-BA86-78206672D891}"/>
                  </a:ext>
                </a:extLst>
              </p:cNvPr>
              <p:cNvSpPr/>
              <p:nvPr/>
            </p:nvSpPr>
            <p:spPr>
              <a:xfrm rot="5400000">
                <a:off x="1794986" y="4595336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9CAB986-26B1-4941-87EF-01CE1C4C4335}"/>
                  </a:ext>
                </a:extLst>
              </p:cNvPr>
              <p:cNvSpPr/>
              <p:nvPr/>
            </p:nvSpPr>
            <p:spPr>
              <a:xfrm>
                <a:off x="1277522" y="4338382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F8697E8-8712-CF48-9C28-4262571BC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9366" y="4567311"/>
                <a:ext cx="178191" cy="656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9712F16-ADFA-9F41-A6F6-D71B684D18F0}"/>
                </a:ext>
              </a:extLst>
            </p:cNvPr>
            <p:cNvGrpSpPr/>
            <p:nvPr/>
          </p:nvGrpSpPr>
          <p:grpSpPr>
            <a:xfrm>
              <a:off x="5607910" y="4299739"/>
              <a:ext cx="708137" cy="437668"/>
              <a:chOff x="5607910" y="4299739"/>
              <a:chExt cx="708137" cy="437668"/>
            </a:xfrm>
          </p:grpSpPr>
          <p:sp>
            <p:nvSpPr>
              <p:cNvPr id="71" name="Left Brace 70">
                <a:extLst>
                  <a:ext uri="{FF2B5EF4-FFF2-40B4-BE49-F238E27FC236}">
                    <a16:creationId xmlns:a16="http://schemas.microsoft.com/office/drawing/2014/main" id="{16BD0CEB-EB24-0745-919A-79CE6EC0047C}"/>
                  </a:ext>
                </a:extLst>
              </p:cNvPr>
              <p:cNvSpPr/>
              <p:nvPr/>
            </p:nvSpPr>
            <p:spPr>
              <a:xfrm rot="5400000">
                <a:off x="5695316" y="4550246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951D0CD-7F16-B94B-A8ED-6BE6990CB8AF}"/>
                  </a:ext>
                </a:extLst>
              </p:cNvPr>
              <p:cNvSpPr/>
              <p:nvPr/>
            </p:nvSpPr>
            <p:spPr>
              <a:xfrm>
                <a:off x="5868424" y="4299739"/>
                <a:ext cx="447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51AB910-9F1B-6844-B50A-8882F4FDC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1341" y="4525108"/>
                <a:ext cx="232117" cy="1055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7B848B-5BAD-A645-9A7B-43B8B26A4580}"/>
                </a:ext>
              </a:extLst>
            </p:cNvPr>
            <p:cNvGrpSpPr/>
            <p:nvPr/>
          </p:nvGrpSpPr>
          <p:grpSpPr>
            <a:xfrm>
              <a:off x="1953048" y="3971359"/>
              <a:ext cx="978104" cy="772993"/>
              <a:chOff x="1953048" y="3971359"/>
              <a:chExt cx="978104" cy="772993"/>
            </a:xfrm>
          </p:grpSpPr>
          <p:sp>
            <p:nvSpPr>
              <p:cNvPr id="76" name="Left Brace 75">
                <a:extLst>
                  <a:ext uri="{FF2B5EF4-FFF2-40B4-BE49-F238E27FC236}">
                    <a16:creationId xmlns:a16="http://schemas.microsoft.com/office/drawing/2014/main" id="{1811564F-AB73-A24F-ABCE-459D5D05C304}"/>
                  </a:ext>
                </a:extLst>
              </p:cNvPr>
              <p:cNvSpPr/>
              <p:nvPr/>
            </p:nvSpPr>
            <p:spPr>
              <a:xfrm rot="5400000">
                <a:off x="1990672" y="4596238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14CAF27-37A9-5342-A717-AB171F03195C}"/>
                  </a:ext>
                </a:extLst>
              </p:cNvPr>
              <p:cNvSpPr/>
              <p:nvPr/>
            </p:nvSpPr>
            <p:spPr>
              <a:xfrm>
                <a:off x="2457946" y="3971359"/>
                <a:ext cx="47320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836A1ED-1AE6-7948-BF4F-9325C3FED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43243" y="4187844"/>
                <a:ext cx="526816" cy="44601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Left Brace 87">
                <a:extLst>
                  <a:ext uri="{FF2B5EF4-FFF2-40B4-BE49-F238E27FC236}">
                    <a16:creationId xmlns:a16="http://schemas.microsoft.com/office/drawing/2014/main" id="{6BA6575C-2EE8-7841-A657-04C83D6E77F6}"/>
                  </a:ext>
                </a:extLst>
              </p:cNvPr>
              <p:cNvSpPr/>
              <p:nvPr/>
            </p:nvSpPr>
            <p:spPr>
              <a:xfrm rot="5400000">
                <a:off x="2227992" y="4551147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6601788-A6A6-6F41-A826-9811261C9C0A}"/>
                  </a:ext>
                </a:extLst>
              </p:cNvPr>
              <p:cNvSpPr/>
              <p:nvPr/>
            </p:nvSpPr>
            <p:spPr>
              <a:xfrm>
                <a:off x="2455206" y="4176196"/>
                <a:ext cx="44762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7C652C5-64D4-6342-9E7A-F0D92E02A5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4018" y="4382627"/>
                <a:ext cx="280631" cy="24889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130897F-AFAE-B742-BA06-11FE58A448B7}"/>
                </a:ext>
              </a:extLst>
            </p:cNvPr>
            <p:cNvCxnSpPr>
              <a:cxnSpLocks/>
            </p:cNvCxnSpPr>
            <p:nvPr/>
          </p:nvCxnSpPr>
          <p:spPr>
            <a:xfrm>
              <a:off x="2145210" y="2835181"/>
              <a:ext cx="0" cy="1863856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6320340-8075-E440-B8C7-BD12FCA80FEF}"/>
                </a:ext>
              </a:extLst>
            </p:cNvPr>
            <p:cNvSpPr txBox="1"/>
            <p:nvPr/>
          </p:nvSpPr>
          <p:spPr>
            <a:xfrm>
              <a:off x="1328850" y="1693801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Export Supplies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B32E10-ADD3-FA46-B6AD-E72B17BAE0A2}"/>
                </a:ext>
              </a:extLst>
            </p:cNvPr>
            <p:cNvSpPr txBox="1"/>
            <p:nvPr/>
          </p:nvSpPr>
          <p:spPr>
            <a:xfrm>
              <a:off x="5143500" y="1685250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Import Market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/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/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A656553-ED9C-B542-8CDE-7ED012E4FABE}"/>
                    </a:ext>
                  </a:extLst>
                </p:cNvPr>
                <p:cNvSpPr txBox="1"/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A656553-ED9C-B542-8CDE-7ED012E4F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blipFill>
                  <a:blip r:embed="rId1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5E9AD10-081F-134B-913A-A38340784251}"/>
                    </a:ext>
                  </a:extLst>
                </p:cNvPr>
                <p:cNvSpPr txBox="1"/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5E9AD10-081F-134B-913A-A383407842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46A413F-4346-DB49-89B4-E0A30DA5D728}"/>
                    </a:ext>
                  </a:extLst>
                </p:cNvPr>
                <p:cNvSpPr txBox="1"/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46A413F-4346-DB49-89B4-E0A30DA5D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35F3514-FFF5-EE49-A5AC-6400462E506C}"/>
                </a:ext>
              </a:extLst>
            </p:cNvPr>
            <p:cNvSpPr/>
            <p:nvPr/>
          </p:nvSpPr>
          <p:spPr>
            <a:xfrm>
              <a:off x="1484243" y="2815055"/>
              <a:ext cx="1607931" cy="651290"/>
            </a:xfrm>
            <a:custGeom>
              <a:avLst/>
              <a:gdLst>
                <a:gd name="connsiteX0" fmla="*/ 0 w 1607931"/>
                <a:gd name="connsiteY0" fmla="*/ 294788 h 651290"/>
                <a:gd name="connsiteX1" fmla="*/ 468244 w 1607931"/>
                <a:gd name="connsiteY1" fmla="*/ 7658 h 651290"/>
                <a:gd name="connsiteX2" fmla="*/ 1356140 w 1607931"/>
                <a:gd name="connsiteY2" fmla="*/ 568667 h 651290"/>
                <a:gd name="connsiteX3" fmla="*/ 1607931 w 1607931"/>
                <a:gd name="connsiteY3" fmla="*/ 648180 h 651290"/>
                <a:gd name="connsiteX4" fmla="*/ 1607931 w 1607931"/>
                <a:gd name="connsiteY4" fmla="*/ 648180 h 65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7931" h="651290">
                  <a:moveTo>
                    <a:pt x="0" y="294788"/>
                  </a:moveTo>
                  <a:cubicBezTo>
                    <a:pt x="121110" y="128399"/>
                    <a:pt x="242221" y="-37989"/>
                    <a:pt x="468244" y="7658"/>
                  </a:cubicBezTo>
                  <a:cubicBezTo>
                    <a:pt x="694267" y="53304"/>
                    <a:pt x="1166192" y="461913"/>
                    <a:pt x="1356140" y="568667"/>
                  </a:cubicBezTo>
                  <a:cubicBezTo>
                    <a:pt x="1546088" y="675421"/>
                    <a:pt x="1607931" y="648180"/>
                    <a:pt x="1607931" y="648180"/>
                  </a:cubicBezTo>
                  <a:lnTo>
                    <a:pt x="1607931" y="64818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E7346BB5-FAD6-9A43-8DDE-6EE87802349D}"/>
                </a:ext>
              </a:extLst>
            </p:cNvPr>
            <p:cNvSpPr/>
            <p:nvPr/>
          </p:nvSpPr>
          <p:spPr>
            <a:xfrm>
              <a:off x="1497496" y="3480904"/>
              <a:ext cx="1590261" cy="549177"/>
            </a:xfrm>
            <a:custGeom>
              <a:avLst/>
              <a:gdLst>
                <a:gd name="connsiteX0" fmla="*/ 0 w 1590261"/>
                <a:gd name="connsiteY0" fmla="*/ 265044 h 549177"/>
                <a:gd name="connsiteX1" fmla="*/ 561008 w 1590261"/>
                <a:gd name="connsiteY1" fmla="*/ 547757 h 549177"/>
                <a:gd name="connsiteX2" fmla="*/ 1095513 w 1590261"/>
                <a:gd name="connsiteY2" fmla="*/ 159026 h 549177"/>
                <a:gd name="connsiteX3" fmla="*/ 1590261 w 1590261"/>
                <a:gd name="connsiteY3" fmla="*/ 0 h 549177"/>
                <a:gd name="connsiteX4" fmla="*/ 1590261 w 1590261"/>
                <a:gd name="connsiteY4" fmla="*/ 0 h 54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0261" h="549177">
                  <a:moveTo>
                    <a:pt x="0" y="265044"/>
                  </a:moveTo>
                  <a:cubicBezTo>
                    <a:pt x="189211" y="415235"/>
                    <a:pt x="378423" y="565427"/>
                    <a:pt x="561008" y="547757"/>
                  </a:cubicBezTo>
                  <a:cubicBezTo>
                    <a:pt x="743594" y="530087"/>
                    <a:pt x="923971" y="250319"/>
                    <a:pt x="1095513" y="159026"/>
                  </a:cubicBezTo>
                  <a:cubicBezTo>
                    <a:pt x="1267055" y="67733"/>
                    <a:pt x="1590261" y="0"/>
                    <a:pt x="1590261" y="0"/>
                  </a:cubicBezTo>
                  <a:lnTo>
                    <a:pt x="1590261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05CACDD-6AA5-624A-9C48-CC6836A5481F}"/>
                </a:ext>
              </a:extLst>
            </p:cNvPr>
            <p:cNvSpPr txBox="1"/>
            <p:nvPr/>
          </p:nvSpPr>
          <p:spPr>
            <a:xfrm>
              <a:off x="3057110" y="3292613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96FA4118-4E62-2848-8B76-BE89732B5BCB}"/>
                </a:ext>
              </a:extLst>
            </p:cNvPr>
            <p:cNvSpPr/>
            <p:nvPr/>
          </p:nvSpPr>
          <p:spPr>
            <a:xfrm>
              <a:off x="3321878" y="2781702"/>
              <a:ext cx="1400313" cy="708039"/>
            </a:xfrm>
            <a:custGeom>
              <a:avLst/>
              <a:gdLst>
                <a:gd name="connsiteX0" fmla="*/ 1400313 w 1400313"/>
                <a:gd name="connsiteY0" fmla="*/ 345811 h 708039"/>
                <a:gd name="connsiteX1" fmla="*/ 874644 w 1400313"/>
                <a:gd name="connsiteY1" fmla="*/ 5672 h 708039"/>
                <a:gd name="connsiteX2" fmla="*/ 384313 w 1400313"/>
                <a:gd name="connsiteY2" fmla="*/ 593185 h 708039"/>
                <a:gd name="connsiteX3" fmla="*/ 0 w 1400313"/>
                <a:gd name="connsiteY3" fmla="*/ 708037 h 708039"/>
                <a:gd name="connsiteX4" fmla="*/ 0 w 1400313"/>
                <a:gd name="connsiteY4" fmla="*/ 708037 h 70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313" h="708039">
                  <a:moveTo>
                    <a:pt x="1400313" y="345811"/>
                  </a:moveTo>
                  <a:cubicBezTo>
                    <a:pt x="1222145" y="155127"/>
                    <a:pt x="1043977" y="-35557"/>
                    <a:pt x="874644" y="5672"/>
                  </a:cubicBezTo>
                  <a:cubicBezTo>
                    <a:pt x="705311" y="46901"/>
                    <a:pt x="530087" y="476124"/>
                    <a:pt x="384313" y="593185"/>
                  </a:cubicBezTo>
                  <a:cubicBezTo>
                    <a:pt x="238539" y="710246"/>
                    <a:pt x="0" y="708037"/>
                    <a:pt x="0" y="708037"/>
                  </a:cubicBezTo>
                  <a:lnTo>
                    <a:pt x="0" y="708037"/>
                  </a:lnTo>
                </a:path>
              </a:pathLst>
            </a:custGeom>
            <a:noFill/>
            <a:ln>
              <a:solidFill>
                <a:srgbClr val="00721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601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3134F92-05D3-6E46-AA29-FCB9C9576E7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BC80B-E44B-D74A-B30B-29270B930020}"/>
              </a:ext>
            </a:extLst>
          </p:cNvPr>
          <p:cNvSpPr txBox="1"/>
          <p:nvPr/>
        </p:nvSpPr>
        <p:spPr>
          <a:xfrm>
            <a:off x="2057400" y="6019800"/>
            <a:ext cx="454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add up, with much cancellation to yield the following: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D5A58A-070F-F94E-9E52-A62FFEEEB2AF}"/>
              </a:ext>
            </a:extLst>
          </p:cNvPr>
          <p:cNvSpPr txBox="1"/>
          <p:nvPr/>
        </p:nvSpPr>
        <p:spPr>
          <a:xfrm>
            <a:off x="1314450" y="1143001"/>
            <a:ext cx="5492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the World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3FAA09-F197-6948-B6CD-D42A0E9B2C23}"/>
              </a:ext>
            </a:extLst>
          </p:cNvPr>
          <p:cNvGrpSpPr/>
          <p:nvPr/>
        </p:nvGrpSpPr>
        <p:grpSpPr>
          <a:xfrm>
            <a:off x="537328" y="1685250"/>
            <a:ext cx="7487556" cy="3711888"/>
            <a:chOff x="537328" y="1685250"/>
            <a:chExt cx="7487556" cy="371188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F208F85-11A6-0441-BA26-01AC0D837FB7}"/>
                </a:ext>
              </a:extLst>
            </p:cNvPr>
            <p:cNvSpPr/>
            <p:nvPr/>
          </p:nvSpPr>
          <p:spPr>
            <a:xfrm>
              <a:off x="1946565" y="3039776"/>
              <a:ext cx="211420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6C67FCEB-14E8-3149-BB79-0EDD1FC0D10C}"/>
                </a:ext>
              </a:extLst>
            </p:cNvPr>
            <p:cNvSpPr/>
            <p:nvPr/>
          </p:nvSpPr>
          <p:spPr>
            <a:xfrm>
              <a:off x="5602128" y="3025543"/>
              <a:ext cx="280652" cy="18482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0685EDA3-035C-1A48-8C76-6E06A70B45D8}"/>
                </a:ext>
              </a:extLst>
            </p:cNvPr>
            <p:cNvSpPr/>
            <p:nvPr/>
          </p:nvSpPr>
          <p:spPr>
            <a:xfrm flipV="1">
              <a:off x="2133600" y="3214961"/>
              <a:ext cx="271795" cy="290239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143000" y="4743450"/>
              <a:ext cx="22288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430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432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63" name="Straight Connector 62"/>
            <p:cNvCxnSpPr>
              <a:cxnSpLocks/>
            </p:cNvCxnSpPr>
            <p:nvPr/>
          </p:nvCxnSpPr>
          <p:spPr>
            <a:xfrm flipV="1">
              <a:off x="1143000" y="285750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 Brace 37"/>
            <p:cNvSpPr/>
            <p:nvPr/>
          </p:nvSpPr>
          <p:spPr>
            <a:xfrm>
              <a:off x="971550" y="3771900"/>
              <a:ext cx="171450" cy="62865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4000500" y="4743450"/>
              <a:ext cx="36004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0005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4866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73" name="Straight Connector 72"/>
            <p:cNvCxnSpPr>
              <a:cxnSpLocks/>
            </p:cNvCxnSpPr>
            <p:nvPr/>
          </p:nvCxnSpPr>
          <p:spPr>
            <a:xfrm flipV="1">
              <a:off x="4000500" y="2228850"/>
              <a:ext cx="331470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F7941E-700F-274B-AD62-B652D2307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22885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/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blipFill>
                  <a:blip r:embed="rId2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E76220-2624-494E-A28E-6D9EBAC26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0" y="3771900"/>
              <a:ext cx="685800" cy="6286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8A21A1-F836-524D-AEA3-7CC934A9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300" y="2514600"/>
              <a:ext cx="2686050" cy="125730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E3CB4B5-A96E-B740-880B-479A9E3D5130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2400300"/>
              <a:ext cx="2457450" cy="14287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1158BC-140C-7543-ABB0-6ED3C6348E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28950"/>
              <a:ext cx="44577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974421-E849-6A49-8342-95E79CF26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200400"/>
              <a:ext cx="47434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/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DB2428-7974-BE43-9111-37B6F41D302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8086D5-6F00-E146-87DE-E16B01D4CD8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275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4D492F-DEDC-A341-8228-9351DF5119B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073" y="3209192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/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0B6789-7891-9D4C-9E28-36FA3FEC6B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50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F83C96-4B8D-E34C-B296-1E2210EEF70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/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/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/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/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/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blipFill>
                  <a:blip r:embed="rId10"/>
                  <a:stretch>
                    <a:fillRect r="-4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/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/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626ADEE-35BF-FD4F-8A90-2DFE9C44ED89}"/>
                </a:ext>
              </a:extLst>
            </p:cNvPr>
            <p:cNvGrpSpPr/>
            <p:nvPr/>
          </p:nvGrpSpPr>
          <p:grpSpPr>
            <a:xfrm>
              <a:off x="1277522" y="4338382"/>
              <a:ext cx="665578" cy="405068"/>
              <a:chOff x="1277522" y="4338382"/>
              <a:chExt cx="665578" cy="405068"/>
            </a:xfrm>
          </p:grpSpPr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56D7AFD9-081E-8147-BA86-78206672D891}"/>
                  </a:ext>
                </a:extLst>
              </p:cNvPr>
              <p:cNvSpPr/>
              <p:nvPr/>
            </p:nvSpPr>
            <p:spPr>
              <a:xfrm rot="5400000">
                <a:off x="1794986" y="4595336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9CAB986-26B1-4941-87EF-01CE1C4C4335}"/>
                  </a:ext>
                </a:extLst>
              </p:cNvPr>
              <p:cNvSpPr/>
              <p:nvPr/>
            </p:nvSpPr>
            <p:spPr>
              <a:xfrm>
                <a:off x="1277522" y="4338382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F8697E8-8712-CF48-9C28-4262571BC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9366" y="4567311"/>
                <a:ext cx="178191" cy="656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9712F16-ADFA-9F41-A6F6-D71B684D18F0}"/>
                </a:ext>
              </a:extLst>
            </p:cNvPr>
            <p:cNvGrpSpPr/>
            <p:nvPr/>
          </p:nvGrpSpPr>
          <p:grpSpPr>
            <a:xfrm>
              <a:off x="5607910" y="4299739"/>
              <a:ext cx="708137" cy="437668"/>
              <a:chOff x="5607910" y="4299739"/>
              <a:chExt cx="708137" cy="437668"/>
            </a:xfrm>
          </p:grpSpPr>
          <p:sp>
            <p:nvSpPr>
              <p:cNvPr id="71" name="Left Brace 70">
                <a:extLst>
                  <a:ext uri="{FF2B5EF4-FFF2-40B4-BE49-F238E27FC236}">
                    <a16:creationId xmlns:a16="http://schemas.microsoft.com/office/drawing/2014/main" id="{16BD0CEB-EB24-0745-919A-79CE6EC0047C}"/>
                  </a:ext>
                </a:extLst>
              </p:cNvPr>
              <p:cNvSpPr/>
              <p:nvPr/>
            </p:nvSpPr>
            <p:spPr>
              <a:xfrm rot="5400000">
                <a:off x="5695316" y="4550246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951D0CD-7F16-B94B-A8ED-6BE6990CB8AF}"/>
                  </a:ext>
                </a:extLst>
              </p:cNvPr>
              <p:cNvSpPr/>
              <p:nvPr/>
            </p:nvSpPr>
            <p:spPr>
              <a:xfrm>
                <a:off x="5868424" y="4299739"/>
                <a:ext cx="447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51AB910-9F1B-6844-B50A-8882F4FDC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1341" y="4525108"/>
                <a:ext cx="232117" cy="1055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7B848B-5BAD-A645-9A7B-43B8B26A4580}"/>
                </a:ext>
              </a:extLst>
            </p:cNvPr>
            <p:cNvGrpSpPr/>
            <p:nvPr/>
          </p:nvGrpSpPr>
          <p:grpSpPr>
            <a:xfrm>
              <a:off x="1953048" y="3971359"/>
              <a:ext cx="978104" cy="772993"/>
              <a:chOff x="1953048" y="3971359"/>
              <a:chExt cx="978104" cy="772993"/>
            </a:xfrm>
          </p:grpSpPr>
          <p:sp>
            <p:nvSpPr>
              <p:cNvPr id="76" name="Left Brace 75">
                <a:extLst>
                  <a:ext uri="{FF2B5EF4-FFF2-40B4-BE49-F238E27FC236}">
                    <a16:creationId xmlns:a16="http://schemas.microsoft.com/office/drawing/2014/main" id="{1811564F-AB73-A24F-ABCE-459D5D05C304}"/>
                  </a:ext>
                </a:extLst>
              </p:cNvPr>
              <p:cNvSpPr/>
              <p:nvPr/>
            </p:nvSpPr>
            <p:spPr>
              <a:xfrm rot="5400000">
                <a:off x="1990672" y="4596238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14CAF27-37A9-5342-A717-AB171F03195C}"/>
                  </a:ext>
                </a:extLst>
              </p:cNvPr>
              <p:cNvSpPr/>
              <p:nvPr/>
            </p:nvSpPr>
            <p:spPr>
              <a:xfrm>
                <a:off x="2457946" y="3971359"/>
                <a:ext cx="47320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836A1ED-1AE6-7948-BF4F-9325C3FED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43243" y="4187844"/>
                <a:ext cx="526816" cy="44601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Left Brace 87">
                <a:extLst>
                  <a:ext uri="{FF2B5EF4-FFF2-40B4-BE49-F238E27FC236}">
                    <a16:creationId xmlns:a16="http://schemas.microsoft.com/office/drawing/2014/main" id="{6BA6575C-2EE8-7841-A657-04C83D6E77F6}"/>
                  </a:ext>
                </a:extLst>
              </p:cNvPr>
              <p:cNvSpPr/>
              <p:nvPr/>
            </p:nvSpPr>
            <p:spPr>
              <a:xfrm rot="5400000">
                <a:off x="2227992" y="4551147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6601788-A6A6-6F41-A826-9811261C9C0A}"/>
                  </a:ext>
                </a:extLst>
              </p:cNvPr>
              <p:cNvSpPr/>
              <p:nvPr/>
            </p:nvSpPr>
            <p:spPr>
              <a:xfrm>
                <a:off x="2455206" y="4176196"/>
                <a:ext cx="44762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7C652C5-64D4-6342-9E7A-F0D92E02A5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4018" y="4382627"/>
                <a:ext cx="280631" cy="24889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130897F-AFAE-B742-BA06-11FE58A448B7}"/>
                </a:ext>
              </a:extLst>
            </p:cNvPr>
            <p:cNvCxnSpPr>
              <a:cxnSpLocks/>
            </p:cNvCxnSpPr>
            <p:nvPr/>
          </p:nvCxnSpPr>
          <p:spPr>
            <a:xfrm>
              <a:off x="2145210" y="2835181"/>
              <a:ext cx="0" cy="1863856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6320340-8075-E440-B8C7-BD12FCA80FEF}"/>
                </a:ext>
              </a:extLst>
            </p:cNvPr>
            <p:cNvSpPr txBox="1"/>
            <p:nvPr/>
          </p:nvSpPr>
          <p:spPr>
            <a:xfrm>
              <a:off x="1328850" y="1693801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Export Supplies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B32E10-ADD3-FA46-B6AD-E72B17BAE0A2}"/>
                </a:ext>
              </a:extLst>
            </p:cNvPr>
            <p:cNvSpPr txBox="1"/>
            <p:nvPr/>
          </p:nvSpPr>
          <p:spPr>
            <a:xfrm>
              <a:off x="5143500" y="1685250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Import Market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/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/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A656553-ED9C-B542-8CDE-7ED012E4FABE}"/>
                    </a:ext>
                  </a:extLst>
                </p:cNvPr>
                <p:cNvSpPr txBox="1"/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A656553-ED9C-B542-8CDE-7ED012E4F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blipFill>
                  <a:blip r:embed="rId1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5E9AD10-081F-134B-913A-A38340784251}"/>
                    </a:ext>
                  </a:extLst>
                </p:cNvPr>
                <p:cNvSpPr txBox="1"/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5E9AD10-081F-134B-913A-A383407842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46A413F-4346-DB49-89B4-E0A30DA5D728}"/>
                    </a:ext>
                  </a:extLst>
                </p:cNvPr>
                <p:cNvSpPr txBox="1"/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46A413F-4346-DB49-89B4-E0A30DA5D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6880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To Willi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2936188"/>
          </a:xfrm>
        </p:spPr>
        <p:txBody>
          <a:bodyPr/>
          <a:lstStyle/>
          <a:p>
            <a:r>
              <a:rPr lang="en-US" sz="2800" dirty="0"/>
              <a:t>Known since his year at Michigan in the 1980s</a:t>
            </a:r>
          </a:p>
          <a:p>
            <a:r>
              <a:rPr lang="en-US" sz="2800" dirty="0"/>
              <a:t>Visited him and Gabi in Essen, Linz, and Tübingen</a:t>
            </a:r>
          </a:p>
          <a:p>
            <a:r>
              <a:rPr lang="en-US" sz="2800" dirty="0"/>
              <a:t>Have admired his work throughout</a:t>
            </a:r>
          </a:p>
          <a:p>
            <a:r>
              <a:rPr lang="en-US" sz="2800" dirty="0"/>
              <a:t>Delighted to be here to honor 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3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3134F92-05D3-6E46-AA29-FCB9C9576E7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BC80B-E44B-D74A-B30B-29270B930020}"/>
              </a:ext>
            </a:extLst>
          </p:cNvPr>
          <p:cNvSpPr txBox="1"/>
          <p:nvPr/>
        </p:nvSpPr>
        <p:spPr>
          <a:xfrm>
            <a:off x="2057400" y="6019800"/>
            <a:ext cx="454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add up, with much cancellation to yield the following: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D5A58A-070F-F94E-9E52-A62FFEEEB2AF}"/>
              </a:ext>
            </a:extLst>
          </p:cNvPr>
          <p:cNvSpPr txBox="1"/>
          <p:nvPr/>
        </p:nvSpPr>
        <p:spPr>
          <a:xfrm>
            <a:off x="1314450" y="1143001"/>
            <a:ext cx="5492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the World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557A49-53E5-1E41-BC9A-C50577F73409}"/>
              </a:ext>
            </a:extLst>
          </p:cNvPr>
          <p:cNvGrpSpPr/>
          <p:nvPr/>
        </p:nvGrpSpPr>
        <p:grpSpPr>
          <a:xfrm>
            <a:off x="537328" y="1685250"/>
            <a:ext cx="7487556" cy="3711888"/>
            <a:chOff x="537328" y="1685250"/>
            <a:chExt cx="7487556" cy="371188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F208F85-11A6-0441-BA26-01AC0D837FB7}"/>
                </a:ext>
              </a:extLst>
            </p:cNvPr>
            <p:cNvSpPr/>
            <p:nvPr/>
          </p:nvSpPr>
          <p:spPr>
            <a:xfrm>
              <a:off x="1946565" y="3039776"/>
              <a:ext cx="211420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6C67FCEB-14E8-3149-BB79-0EDD1FC0D10C}"/>
                </a:ext>
              </a:extLst>
            </p:cNvPr>
            <p:cNvSpPr/>
            <p:nvPr/>
          </p:nvSpPr>
          <p:spPr>
            <a:xfrm>
              <a:off x="2142236" y="3013186"/>
              <a:ext cx="280652" cy="18482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0685EDA3-035C-1A48-8C76-6E06A70B45D8}"/>
                </a:ext>
              </a:extLst>
            </p:cNvPr>
            <p:cNvSpPr/>
            <p:nvPr/>
          </p:nvSpPr>
          <p:spPr>
            <a:xfrm flipV="1">
              <a:off x="2133600" y="3214961"/>
              <a:ext cx="271795" cy="290239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143000" y="4743450"/>
              <a:ext cx="22288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430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432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63" name="Straight Connector 62"/>
            <p:cNvCxnSpPr>
              <a:cxnSpLocks/>
            </p:cNvCxnSpPr>
            <p:nvPr/>
          </p:nvCxnSpPr>
          <p:spPr>
            <a:xfrm flipV="1">
              <a:off x="1143000" y="285750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 Brace 37"/>
            <p:cNvSpPr/>
            <p:nvPr/>
          </p:nvSpPr>
          <p:spPr>
            <a:xfrm>
              <a:off x="971550" y="3771900"/>
              <a:ext cx="171450" cy="62865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4000500" y="4743450"/>
              <a:ext cx="36004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0005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4866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73" name="Straight Connector 72"/>
            <p:cNvCxnSpPr>
              <a:cxnSpLocks/>
            </p:cNvCxnSpPr>
            <p:nvPr/>
          </p:nvCxnSpPr>
          <p:spPr>
            <a:xfrm flipV="1">
              <a:off x="4000500" y="2228850"/>
              <a:ext cx="331470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F7941E-700F-274B-AD62-B652D2307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22885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/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blipFill>
                  <a:blip r:embed="rId2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E76220-2624-494E-A28E-6D9EBAC26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0" y="3771900"/>
              <a:ext cx="685800" cy="6286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8A21A1-F836-524D-AEA3-7CC934A9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300" y="2514600"/>
              <a:ext cx="2686050" cy="125730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E3CB4B5-A96E-B740-880B-479A9E3D5130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2400300"/>
              <a:ext cx="2457450" cy="14287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1158BC-140C-7543-ABB0-6ED3C6348E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28950"/>
              <a:ext cx="44577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974421-E849-6A49-8342-95E79CF26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200400"/>
              <a:ext cx="47434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/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DB2428-7974-BE43-9111-37B6F41D302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8086D5-6F00-E146-87DE-E16B01D4CD8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275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4D492F-DEDC-A341-8228-9351DF5119B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073" y="3209192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/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0B6789-7891-9D4C-9E28-36FA3FEC6B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50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F83C96-4B8D-E34C-B296-1E2210EEF70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/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/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/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/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/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blipFill>
                  <a:blip r:embed="rId10"/>
                  <a:stretch>
                    <a:fillRect r="-4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/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/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626ADEE-35BF-FD4F-8A90-2DFE9C44ED89}"/>
                </a:ext>
              </a:extLst>
            </p:cNvPr>
            <p:cNvGrpSpPr/>
            <p:nvPr/>
          </p:nvGrpSpPr>
          <p:grpSpPr>
            <a:xfrm>
              <a:off x="1277522" y="4338382"/>
              <a:ext cx="665578" cy="405068"/>
              <a:chOff x="1277522" y="4338382"/>
              <a:chExt cx="665578" cy="405068"/>
            </a:xfrm>
          </p:grpSpPr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56D7AFD9-081E-8147-BA86-78206672D891}"/>
                  </a:ext>
                </a:extLst>
              </p:cNvPr>
              <p:cNvSpPr/>
              <p:nvPr/>
            </p:nvSpPr>
            <p:spPr>
              <a:xfrm rot="5400000">
                <a:off x="1794986" y="4595336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9CAB986-26B1-4941-87EF-01CE1C4C4335}"/>
                  </a:ext>
                </a:extLst>
              </p:cNvPr>
              <p:cNvSpPr/>
              <p:nvPr/>
            </p:nvSpPr>
            <p:spPr>
              <a:xfrm>
                <a:off x="1277522" y="4338382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F8697E8-8712-CF48-9C28-4262571BC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9366" y="4567311"/>
                <a:ext cx="178191" cy="656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9712F16-ADFA-9F41-A6F6-D71B684D18F0}"/>
                </a:ext>
              </a:extLst>
            </p:cNvPr>
            <p:cNvGrpSpPr/>
            <p:nvPr/>
          </p:nvGrpSpPr>
          <p:grpSpPr>
            <a:xfrm>
              <a:off x="5607910" y="4299739"/>
              <a:ext cx="708137" cy="437668"/>
              <a:chOff x="5607910" y="4299739"/>
              <a:chExt cx="708137" cy="437668"/>
            </a:xfrm>
          </p:grpSpPr>
          <p:sp>
            <p:nvSpPr>
              <p:cNvPr id="71" name="Left Brace 70">
                <a:extLst>
                  <a:ext uri="{FF2B5EF4-FFF2-40B4-BE49-F238E27FC236}">
                    <a16:creationId xmlns:a16="http://schemas.microsoft.com/office/drawing/2014/main" id="{16BD0CEB-EB24-0745-919A-79CE6EC0047C}"/>
                  </a:ext>
                </a:extLst>
              </p:cNvPr>
              <p:cNvSpPr/>
              <p:nvPr/>
            </p:nvSpPr>
            <p:spPr>
              <a:xfrm rot="5400000">
                <a:off x="5695316" y="4550246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951D0CD-7F16-B94B-A8ED-6BE6990CB8AF}"/>
                  </a:ext>
                </a:extLst>
              </p:cNvPr>
              <p:cNvSpPr/>
              <p:nvPr/>
            </p:nvSpPr>
            <p:spPr>
              <a:xfrm>
                <a:off x="5868424" y="4299739"/>
                <a:ext cx="447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51AB910-9F1B-6844-B50A-8882F4FDC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1341" y="4525108"/>
                <a:ext cx="232117" cy="1055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7B848B-5BAD-A645-9A7B-43B8B26A4580}"/>
                </a:ext>
              </a:extLst>
            </p:cNvPr>
            <p:cNvGrpSpPr/>
            <p:nvPr/>
          </p:nvGrpSpPr>
          <p:grpSpPr>
            <a:xfrm>
              <a:off x="1953048" y="3971359"/>
              <a:ext cx="978104" cy="772993"/>
              <a:chOff x="1953048" y="3971359"/>
              <a:chExt cx="978104" cy="772993"/>
            </a:xfrm>
          </p:grpSpPr>
          <p:sp>
            <p:nvSpPr>
              <p:cNvPr id="76" name="Left Brace 75">
                <a:extLst>
                  <a:ext uri="{FF2B5EF4-FFF2-40B4-BE49-F238E27FC236}">
                    <a16:creationId xmlns:a16="http://schemas.microsoft.com/office/drawing/2014/main" id="{1811564F-AB73-A24F-ABCE-459D5D05C304}"/>
                  </a:ext>
                </a:extLst>
              </p:cNvPr>
              <p:cNvSpPr/>
              <p:nvPr/>
            </p:nvSpPr>
            <p:spPr>
              <a:xfrm rot="5400000">
                <a:off x="1990672" y="4596238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14CAF27-37A9-5342-A717-AB171F03195C}"/>
                  </a:ext>
                </a:extLst>
              </p:cNvPr>
              <p:cNvSpPr/>
              <p:nvPr/>
            </p:nvSpPr>
            <p:spPr>
              <a:xfrm>
                <a:off x="2457946" y="3971359"/>
                <a:ext cx="47320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836A1ED-1AE6-7948-BF4F-9325C3FED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43243" y="4187844"/>
                <a:ext cx="526816" cy="44601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Left Brace 87">
                <a:extLst>
                  <a:ext uri="{FF2B5EF4-FFF2-40B4-BE49-F238E27FC236}">
                    <a16:creationId xmlns:a16="http://schemas.microsoft.com/office/drawing/2014/main" id="{6BA6575C-2EE8-7841-A657-04C83D6E77F6}"/>
                  </a:ext>
                </a:extLst>
              </p:cNvPr>
              <p:cNvSpPr/>
              <p:nvPr/>
            </p:nvSpPr>
            <p:spPr>
              <a:xfrm rot="5400000">
                <a:off x="2227992" y="4551147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6601788-A6A6-6F41-A826-9811261C9C0A}"/>
                  </a:ext>
                </a:extLst>
              </p:cNvPr>
              <p:cNvSpPr/>
              <p:nvPr/>
            </p:nvSpPr>
            <p:spPr>
              <a:xfrm>
                <a:off x="2455206" y="4176196"/>
                <a:ext cx="44762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7C652C5-64D4-6342-9E7A-F0D92E02A5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4018" y="4382627"/>
                <a:ext cx="280631" cy="24889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130897F-AFAE-B742-BA06-11FE58A448B7}"/>
                </a:ext>
              </a:extLst>
            </p:cNvPr>
            <p:cNvCxnSpPr>
              <a:cxnSpLocks/>
            </p:cNvCxnSpPr>
            <p:nvPr/>
          </p:nvCxnSpPr>
          <p:spPr>
            <a:xfrm>
              <a:off x="2145210" y="2835181"/>
              <a:ext cx="0" cy="1863856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6320340-8075-E440-B8C7-BD12FCA80FEF}"/>
                </a:ext>
              </a:extLst>
            </p:cNvPr>
            <p:cNvSpPr txBox="1"/>
            <p:nvPr/>
          </p:nvSpPr>
          <p:spPr>
            <a:xfrm>
              <a:off x="1328850" y="1693801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Export Supplies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B32E10-ADD3-FA46-B6AD-E72B17BAE0A2}"/>
                </a:ext>
              </a:extLst>
            </p:cNvPr>
            <p:cNvSpPr txBox="1"/>
            <p:nvPr/>
          </p:nvSpPr>
          <p:spPr>
            <a:xfrm>
              <a:off x="5143500" y="1685250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Import Market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/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/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A656553-ED9C-B542-8CDE-7ED012E4FABE}"/>
                    </a:ext>
                  </a:extLst>
                </p:cNvPr>
                <p:cNvSpPr txBox="1"/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A656553-ED9C-B542-8CDE-7ED012E4F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blipFill>
                  <a:blip r:embed="rId1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5E9AD10-081F-134B-913A-A38340784251}"/>
                    </a:ext>
                  </a:extLst>
                </p:cNvPr>
                <p:cNvSpPr txBox="1"/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5E9AD10-081F-134B-913A-A383407842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46A413F-4346-DB49-89B4-E0A30DA5D728}"/>
                    </a:ext>
                  </a:extLst>
                </p:cNvPr>
                <p:cNvSpPr txBox="1"/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46A413F-4346-DB49-89B4-E0A30DA5D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A4385E7-FFFF-BE4C-B121-6B6CA6F6DC0A}"/>
                </a:ext>
              </a:extLst>
            </p:cNvPr>
            <p:cNvSpPr/>
            <p:nvPr/>
          </p:nvSpPr>
          <p:spPr>
            <a:xfrm>
              <a:off x="2247254" y="2414444"/>
              <a:ext cx="3430292" cy="742044"/>
            </a:xfrm>
            <a:custGeom>
              <a:avLst/>
              <a:gdLst>
                <a:gd name="connsiteX0" fmla="*/ 3430292 w 3430292"/>
                <a:gd name="connsiteY0" fmla="*/ 742044 h 742044"/>
                <a:gd name="connsiteX1" fmla="*/ 3089329 w 3430292"/>
                <a:gd name="connsiteY1" fmla="*/ 18790 h 742044"/>
                <a:gd name="connsiteX2" fmla="*/ 1585993 w 3430292"/>
                <a:gd name="connsiteY2" fmla="*/ 246098 h 742044"/>
                <a:gd name="connsiteX3" fmla="*/ 676760 w 3430292"/>
                <a:gd name="connsiteY3" fmla="*/ 612892 h 742044"/>
                <a:gd name="connsiteX4" fmla="*/ 0 w 3430292"/>
                <a:gd name="connsiteY4" fmla="*/ 716214 h 742044"/>
                <a:gd name="connsiteX5" fmla="*/ 0 w 3430292"/>
                <a:gd name="connsiteY5" fmla="*/ 716214 h 7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0292" h="742044">
                  <a:moveTo>
                    <a:pt x="3430292" y="742044"/>
                  </a:moveTo>
                  <a:cubicBezTo>
                    <a:pt x="3413502" y="421746"/>
                    <a:pt x="3396712" y="101448"/>
                    <a:pt x="3089329" y="18790"/>
                  </a:cubicBezTo>
                  <a:cubicBezTo>
                    <a:pt x="2781946" y="-63868"/>
                    <a:pt x="1988088" y="147081"/>
                    <a:pt x="1585993" y="246098"/>
                  </a:cubicBezTo>
                  <a:cubicBezTo>
                    <a:pt x="1183898" y="345115"/>
                    <a:pt x="941092" y="534539"/>
                    <a:pt x="676760" y="612892"/>
                  </a:cubicBezTo>
                  <a:cubicBezTo>
                    <a:pt x="412428" y="691245"/>
                    <a:pt x="0" y="716214"/>
                    <a:pt x="0" y="716214"/>
                  </a:cubicBezTo>
                  <a:lnTo>
                    <a:pt x="0" y="716214"/>
                  </a:lnTo>
                </a:path>
              </a:pathLst>
            </a:custGeom>
            <a:noFill/>
            <a:ln>
              <a:solidFill>
                <a:srgbClr val="007212"/>
              </a:solidFill>
              <a:tailEnd type="stealt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314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3134F92-05D3-6E46-AA29-FCB9C9576E7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D5A58A-070F-F94E-9E52-A62FFEEEB2AF}"/>
              </a:ext>
            </a:extLst>
          </p:cNvPr>
          <p:cNvSpPr txBox="1"/>
          <p:nvPr/>
        </p:nvSpPr>
        <p:spPr>
          <a:xfrm>
            <a:off x="1314450" y="1143001"/>
            <a:ext cx="5492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the World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1AF142-5F78-0B47-9ADE-2163D8F677DB}"/>
              </a:ext>
            </a:extLst>
          </p:cNvPr>
          <p:cNvGrpSpPr/>
          <p:nvPr/>
        </p:nvGrpSpPr>
        <p:grpSpPr>
          <a:xfrm>
            <a:off x="537328" y="1685250"/>
            <a:ext cx="7487556" cy="3711888"/>
            <a:chOff x="537328" y="1685250"/>
            <a:chExt cx="7487556" cy="3711888"/>
          </a:xfrm>
        </p:grpSpPr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6C67FCEB-14E8-3149-BB79-0EDD1FC0D10C}"/>
                </a:ext>
              </a:extLst>
            </p:cNvPr>
            <p:cNvSpPr/>
            <p:nvPr/>
          </p:nvSpPr>
          <p:spPr>
            <a:xfrm>
              <a:off x="2151997" y="3017859"/>
              <a:ext cx="280652" cy="18482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DBC6C26-FE02-E348-B2C3-AEB3BAC15EF3}"/>
                </a:ext>
              </a:extLst>
            </p:cNvPr>
            <p:cNvSpPr/>
            <p:nvPr/>
          </p:nvSpPr>
          <p:spPr>
            <a:xfrm>
              <a:off x="1943905" y="3039776"/>
              <a:ext cx="214080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0685EDA3-035C-1A48-8C76-6E06A70B45D8}"/>
                </a:ext>
              </a:extLst>
            </p:cNvPr>
            <p:cNvSpPr/>
            <p:nvPr/>
          </p:nvSpPr>
          <p:spPr>
            <a:xfrm flipV="1">
              <a:off x="2151528" y="3187485"/>
              <a:ext cx="281705" cy="254962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143000" y="4743450"/>
              <a:ext cx="22288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430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432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63" name="Straight Connector 62"/>
            <p:cNvCxnSpPr>
              <a:cxnSpLocks/>
            </p:cNvCxnSpPr>
            <p:nvPr/>
          </p:nvCxnSpPr>
          <p:spPr>
            <a:xfrm flipV="1">
              <a:off x="1143000" y="285750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 Brace 37"/>
            <p:cNvSpPr/>
            <p:nvPr/>
          </p:nvSpPr>
          <p:spPr>
            <a:xfrm>
              <a:off x="971550" y="3771900"/>
              <a:ext cx="171450" cy="62865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4000500" y="4743450"/>
              <a:ext cx="36004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0005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4866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73" name="Straight Connector 72"/>
            <p:cNvCxnSpPr>
              <a:cxnSpLocks/>
            </p:cNvCxnSpPr>
            <p:nvPr/>
          </p:nvCxnSpPr>
          <p:spPr>
            <a:xfrm flipV="1">
              <a:off x="4000500" y="2228850"/>
              <a:ext cx="331470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F7941E-700F-274B-AD62-B652D2307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22885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/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blipFill>
                  <a:blip r:embed="rId2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E76220-2624-494E-A28E-6D9EBAC26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0" y="3771900"/>
              <a:ext cx="685800" cy="6286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8A21A1-F836-524D-AEA3-7CC934A9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300" y="2514600"/>
              <a:ext cx="2686050" cy="125730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E3CB4B5-A96E-B740-880B-479A9E3D5130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2400300"/>
              <a:ext cx="2457450" cy="14287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1158BC-140C-7543-ABB0-6ED3C6348E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28950"/>
              <a:ext cx="44577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974421-E849-6A49-8342-95E79CF26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200400"/>
              <a:ext cx="47434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/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DB2428-7974-BE43-9111-37B6F41D302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8086D5-6F00-E146-87DE-E16B01D4CD8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275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4D492F-DEDC-A341-8228-9351DF5119B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073" y="3209192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/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0B6789-7891-9D4C-9E28-36FA3FEC6B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50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F83C96-4B8D-E34C-B296-1E2210EEF70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/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/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/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/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/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blipFill>
                  <a:blip r:embed="rId10"/>
                  <a:stretch>
                    <a:fillRect r="-4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/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/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626ADEE-35BF-FD4F-8A90-2DFE9C44ED89}"/>
                </a:ext>
              </a:extLst>
            </p:cNvPr>
            <p:cNvGrpSpPr/>
            <p:nvPr/>
          </p:nvGrpSpPr>
          <p:grpSpPr>
            <a:xfrm>
              <a:off x="1277522" y="4338382"/>
              <a:ext cx="665578" cy="405068"/>
              <a:chOff x="1277522" y="4338382"/>
              <a:chExt cx="665578" cy="405068"/>
            </a:xfrm>
          </p:grpSpPr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56D7AFD9-081E-8147-BA86-78206672D891}"/>
                  </a:ext>
                </a:extLst>
              </p:cNvPr>
              <p:cNvSpPr/>
              <p:nvPr/>
            </p:nvSpPr>
            <p:spPr>
              <a:xfrm rot="5400000">
                <a:off x="1794986" y="4595336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9CAB986-26B1-4941-87EF-01CE1C4C4335}"/>
                  </a:ext>
                </a:extLst>
              </p:cNvPr>
              <p:cNvSpPr/>
              <p:nvPr/>
            </p:nvSpPr>
            <p:spPr>
              <a:xfrm>
                <a:off x="1277522" y="4338382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F8697E8-8712-CF48-9C28-4262571BC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9366" y="4567311"/>
                <a:ext cx="178191" cy="656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9712F16-ADFA-9F41-A6F6-D71B684D18F0}"/>
                </a:ext>
              </a:extLst>
            </p:cNvPr>
            <p:cNvGrpSpPr/>
            <p:nvPr/>
          </p:nvGrpSpPr>
          <p:grpSpPr>
            <a:xfrm>
              <a:off x="5607910" y="4299739"/>
              <a:ext cx="708137" cy="437668"/>
              <a:chOff x="5607910" y="4299739"/>
              <a:chExt cx="708137" cy="437668"/>
            </a:xfrm>
          </p:grpSpPr>
          <p:sp>
            <p:nvSpPr>
              <p:cNvPr id="71" name="Left Brace 70">
                <a:extLst>
                  <a:ext uri="{FF2B5EF4-FFF2-40B4-BE49-F238E27FC236}">
                    <a16:creationId xmlns:a16="http://schemas.microsoft.com/office/drawing/2014/main" id="{16BD0CEB-EB24-0745-919A-79CE6EC0047C}"/>
                  </a:ext>
                </a:extLst>
              </p:cNvPr>
              <p:cNvSpPr/>
              <p:nvPr/>
            </p:nvSpPr>
            <p:spPr>
              <a:xfrm rot="5400000">
                <a:off x="5695316" y="4550246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951D0CD-7F16-B94B-A8ED-6BE6990CB8AF}"/>
                  </a:ext>
                </a:extLst>
              </p:cNvPr>
              <p:cNvSpPr/>
              <p:nvPr/>
            </p:nvSpPr>
            <p:spPr>
              <a:xfrm>
                <a:off x="5868424" y="4299739"/>
                <a:ext cx="447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51AB910-9F1B-6844-B50A-8882F4FDC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1341" y="4525108"/>
                <a:ext cx="232117" cy="1055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7B848B-5BAD-A645-9A7B-43B8B26A4580}"/>
                </a:ext>
              </a:extLst>
            </p:cNvPr>
            <p:cNvGrpSpPr/>
            <p:nvPr/>
          </p:nvGrpSpPr>
          <p:grpSpPr>
            <a:xfrm>
              <a:off x="1953048" y="3971359"/>
              <a:ext cx="978104" cy="772993"/>
              <a:chOff x="1953048" y="3971359"/>
              <a:chExt cx="978104" cy="772993"/>
            </a:xfrm>
          </p:grpSpPr>
          <p:sp>
            <p:nvSpPr>
              <p:cNvPr id="76" name="Left Brace 75">
                <a:extLst>
                  <a:ext uri="{FF2B5EF4-FFF2-40B4-BE49-F238E27FC236}">
                    <a16:creationId xmlns:a16="http://schemas.microsoft.com/office/drawing/2014/main" id="{1811564F-AB73-A24F-ABCE-459D5D05C304}"/>
                  </a:ext>
                </a:extLst>
              </p:cNvPr>
              <p:cNvSpPr/>
              <p:nvPr/>
            </p:nvSpPr>
            <p:spPr>
              <a:xfrm rot="5400000">
                <a:off x="1990672" y="4596238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14CAF27-37A9-5342-A717-AB171F03195C}"/>
                  </a:ext>
                </a:extLst>
              </p:cNvPr>
              <p:cNvSpPr/>
              <p:nvPr/>
            </p:nvSpPr>
            <p:spPr>
              <a:xfrm>
                <a:off x="2457946" y="3971359"/>
                <a:ext cx="47320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836A1ED-1AE6-7948-BF4F-9325C3FED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43243" y="4187844"/>
                <a:ext cx="526816" cy="44601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Left Brace 87">
                <a:extLst>
                  <a:ext uri="{FF2B5EF4-FFF2-40B4-BE49-F238E27FC236}">
                    <a16:creationId xmlns:a16="http://schemas.microsoft.com/office/drawing/2014/main" id="{6BA6575C-2EE8-7841-A657-04C83D6E77F6}"/>
                  </a:ext>
                </a:extLst>
              </p:cNvPr>
              <p:cNvSpPr/>
              <p:nvPr/>
            </p:nvSpPr>
            <p:spPr>
              <a:xfrm rot="5400000">
                <a:off x="2227992" y="4551147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6601788-A6A6-6F41-A826-9811261C9C0A}"/>
                  </a:ext>
                </a:extLst>
              </p:cNvPr>
              <p:cNvSpPr/>
              <p:nvPr/>
            </p:nvSpPr>
            <p:spPr>
              <a:xfrm>
                <a:off x="2455206" y="4176196"/>
                <a:ext cx="44762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7C652C5-64D4-6342-9E7A-F0D92E02A5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4018" y="4382627"/>
                <a:ext cx="280631" cy="24889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130897F-AFAE-B742-BA06-11FE58A448B7}"/>
                </a:ext>
              </a:extLst>
            </p:cNvPr>
            <p:cNvCxnSpPr>
              <a:cxnSpLocks/>
            </p:cNvCxnSpPr>
            <p:nvPr/>
          </p:nvCxnSpPr>
          <p:spPr>
            <a:xfrm>
              <a:off x="2145210" y="2835181"/>
              <a:ext cx="0" cy="1863856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6320340-8075-E440-B8C7-BD12FCA80FEF}"/>
                </a:ext>
              </a:extLst>
            </p:cNvPr>
            <p:cNvSpPr txBox="1"/>
            <p:nvPr/>
          </p:nvSpPr>
          <p:spPr>
            <a:xfrm>
              <a:off x="1328850" y="1693801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Export Supplies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B32E10-ADD3-FA46-B6AD-E72B17BAE0A2}"/>
                </a:ext>
              </a:extLst>
            </p:cNvPr>
            <p:cNvSpPr txBox="1"/>
            <p:nvPr/>
          </p:nvSpPr>
          <p:spPr>
            <a:xfrm>
              <a:off x="5143500" y="1685250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Import Market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/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/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B39A089-1A8F-AF4D-B23E-0B5AAAEB48E3}"/>
                </a:ext>
              </a:extLst>
            </p:cNvPr>
            <p:cNvCxnSpPr>
              <a:cxnSpLocks/>
            </p:cNvCxnSpPr>
            <p:nvPr/>
          </p:nvCxnSpPr>
          <p:spPr>
            <a:xfrm>
              <a:off x="2249270" y="3245429"/>
              <a:ext cx="452129" cy="234516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D5967B3-D116-264B-A382-212B92C7706D}"/>
                </a:ext>
              </a:extLst>
            </p:cNvPr>
            <p:cNvSpPr txBox="1"/>
            <p:nvPr/>
          </p:nvSpPr>
          <p:spPr>
            <a:xfrm>
              <a:off x="1127523" y="1999896"/>
              <a:ext cx="1448473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Loss from trade diversion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9563260-BE62-B348-8BC7-C4F3C892A2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9072" y="2549870"/>
              <a:ext cx="316198" cy="58461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C2F5CF4-B69C-3E43-8A72-0777641B77EC}"/>
                </a:ext>
              </a:extLst>
            </p:cNvPr>
            <p:cNvSpPr txBox="1"/>
            <p:nvPr/>
          </p:nvSpPr>
          <p:spPr>
            <a:xfrm>
              <a:off x="2446212" y="3371944"/>
              <a:ext cx="144731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Gain from trade creation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8B83303-2883-594F-975C-796461313967}"/>
                    </a:ext>
                  </a:extLst>
                </p:cNvPr>
                <p:cNvSpPr txBox="1"/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8B83303-2883-594F-975C-796461313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blipFill>
                  <a:blip r:embed="rId1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ED23819-7117-A84F-8886-153E6B5A18CE}"/>
                    </a:ext>
                  </a:extLst>
                </p:cNvPr>
                <p:cNvSpPr txBox="1"/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ED23819-7117-A84F-8886-153E6B5A18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A0667B8E-DB95-3544-B5AA-02CEB9F426A4}"/>
                    </a:ext>
                  </a:extLst>
                </p:cNvPr>
                <p:cNvSpPr txBox="1"/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-250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A0667B8E-DB95-3544-B5AA-02CEB9F426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3401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3134F92-05D3-6E46-AA29-FCB9C9576E7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AA314A-B2DA-FC46-829C-19B53DD2FC69}"/>
              </a:ext>
            </a:extLst>
          </p:cNvPr>
          <p:cNvSpPr/>
          <p:nvPr/>
        </p:nvSpPr>
        <p:spPr>
          <a:xfrm rot="5400000" flipH="1">
            <a:off x="1500228" y="4100471"/>
            <a:ext cx="1073816" cy="188073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377FE55B-7CCE-2E42-A690-7D35D8D13463}"/>
              </a:ext>
            </a:extLst>
          </p:cNvPr>
          <p:cNvSpPr/>
          <p:nvPr/>
        </p:nvSpPr>
        <p:spPr>
          <a:xfrm rot="5400000" flipH="1" flipV="1">
            <a:off x="1945513" y="3473750"/>
            <a:ext cx="194309" cy="184820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6A0421-BDBC-2041-ACAE-8B5F112040BD}"/>
              </a:ext>
            </a:extLst>
          </p:cNvPr>
          <p:cNvGrpSpPr/>
          <p:nvPr/>
        </p:nvGrpSpPr>
        <p:grpSpPr>
          <a:xfrm>
            <a:off x="1758314" y="3638550"/>
            <a:ext cx="191980" cy="1102391"/>
            <a:chOff x="1758314" y="3638550"/>
            <a:chExt cx="191980" cy="1102391"/>
          </a:xfrm>
          <a:pattFill prst="dkUpDiag">
            <a:fgClr>
              <a:srgbClr val="00B050"/>
            </a:fgClr>
            <a:bgClr>
              <a:schemeClr val="bg1"/>
            </a:bgClr>
          </a:patt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9C1574D-BA2F-6841-86EC-9CD7474E154B}"/>
                </a:ext>
              </a:extLst>
            </p:cNvPr>
            <p:cNvSpPr/>
            <p:nvPr/>
          </p:nvSpPr>
          <p:spPr>
            <a:xfrm rot="5400000" flipH="1">
              <a:off x="1393548" y="4188101"/>
              <a:ext cx="917606" cy="18807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Triangle 94">
              <a:extLst>
                <a:ext uri="{FF2B5EF4-FFF2-40B4-BE49-F238E27FC236}">
                  <a16:creationId xmlns:a16="http://schemas.microsoft.com/office/drawing/2014/main" id="{48939722-BE56-0D49-BDEF-812A5A218DAB}"/>
                </a:ext>
              </a:extLst>
            </p:cNvPr>
            <p:cNvSpPr/>
            <p:nvPr/>
          </p:nvSpPr>
          <p:spPr>
            <a:xfrm rot="5400000" flipH="1" flipV="1">
              <a:off x="1760729" y="3643295"/>
              <a:ext cx="194309" cy="18482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ight Triangle 107">
            <a:extLst>
              <a:ext uri="{FF2B5EF4-FFF2-40B4-BE49-F238E27FC236}">
                <a16:creationId xmlns:a16="http://schemas.microsoft.com/office/drawing/2014/main" id="{6C67FCEB-14E8-3149-BB79-0EDD1FC0D10C}"/>
              </a:ext>
            </a:extLst>
          </p:cNvPr>
          <p:cNvSpPr/>
          <p:nvPr/>
        </p:nvSpPr>
        <p:spPr>
          <a:xfrm>
            <a:off x="2151997" y="3017859"/>
            <a:ext cx="280652" cy="184820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DBC6C26-FE02-E348-B2C3-AEB3BAC15EF3}"/>
              </a:ext>
            </a:extLst>
          </p:cNvPr>
          <p:cNvSpPr/>
          <p:nvPr/>
        </p:nvSpPr>
        <p:spPr>
          <a:xfrm>
            <a:off x="1943905" y="3039776"/>
            <a:ext cx="214080" cy="167863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Triangle 96">
            <a:extLst>
              <a:ext uri="{FF2B5EF4-FFF2-40B4-BE49-F238E27FC236}">
                <a16:creationId xmlns:a16="http://schemas.microsoft.com/office/drawing/2014/main" id="{0685EDA3-035C-1A48-8C76-6E06A70B45D8}"/>
              </a:ext>
            </a:extLst>
          </p:cNvPr>
          <p:cNvSpPr/>
          <p:nvPr/>
        </p:nvSpPr>
        <p:spPr>
          <a:xfrm flipV="1">
            <a:off x="2151528" y="3187485"/>
            <a:ext cx="281705" cy="254962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 flipV="1">
            <a:off x="1143000" y="2857500"/>
            <a:ext cx="165735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Left Brace 37"/>
          <p:cNvSpPr/>
          <p:nvPr/>
        </p:nvSpPr>
        <p:spPr>
          <a:xfrm>
            <a:off x="971550" y="3771900"/>
            <a:ext cx="171450" cy="62865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73" name="Straight Connector 72"/>
          <p:cNvCxnSpPr>
            <a:cxnSpLocks/>
          </p:cNvCxnSpPr>
          <p:nvPr/>
        </p:nvCxnSpPr>
        <p:spPr>
          <a:xfrm flipV="1">
            <a:off x="4000500" y="2228850"/>
            <a:ext cx="331470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6F7941E-700F-274B-AD62-B652D2307BB6}"/>
              </a:ext>
            </a:extLst>
          </p:cNvPr>
          <p:cNvCxnSpPr>
            <a:cxnSpLocks/>
          </p:cNvCxnSpPr>
          <p:nvPr/>
        </p:nvCxnSpPr>
        <p:spPr>
          <a:xfrm flipV="1">
            <a:off x="1143000" y="2228850"/>
            <a:ext cx="165735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743200" y="2171700"/>
                <a:ext cx="6858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71700"/>
                <a:ext cx="685800" cy="375552"/>
              </a:xfrm>
              <a:prstGeom prst="rect">
                <a:avLst/>
              </a:prstGeom>
              <a:blipFill>
                <a:blip r:embed="rId2"/>
                <a:stretch>
                  <a:fillRect r="-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E76220-2624-494E-A28E-6D9EBAC26B59}"/>
              </a:ext>
            </a:extLst>
          </p:cNvPr>
          <p:cNvCxnSpPr>
            <a:cxnSpLocks/>
          </p:cNvCxnSpPr>
          <p:nvPr/>
        </p:nvCxnSpPr>
        <p:spPr>
          <a:xfrm flipV="1">
            <a:off x="4000500" y="3771900"/>
            <a:ext cx="685800" cy="6286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D8A21A1-F836-524D-AEA3-7CC934A9EA65}"/>
              </a:ext>
            </a:extLst>
          </p:cNvPr>
          <p:cNvCxnSpPr>
            <a:cxnSpLocks/>
          </p:cNvCxnSpPr>
          <p:nvPr/>
        </p:nvCxnSpPr>
        <p:spPr>
          <a:xfrm flipV="1">
            <a:off x="4686300" y="2514600"/>
            <a:ext cx="2686050" cy="12573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3CB4B5-A96E-B740-880B-479A9E3D5130}"/>
              </a:ext>
            </a:extLst>
          </p:cNvPr>
          <p:cNvCxnSpPr>
            <a:cxnSpLocks/>
          </p:cNvCxnSpPr>
          <p:nvPr/>
        </p:nvCxnSpPr>
        <p:spPr>
          <a:xfrm>
            <a:off x="4514850" y="2400300"/>
            <a:ext cx="24574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E1158BC-140C-7543-ABB0-6ED3C6348EBD}"/>
              </a:ext>
            </a:extLst>
          </p:cNvPr>
          <p:cNvCxnSpPr>
            <a:cxnSpLocks/>
          </p:cNvCxnSpPr>
          <p:nvPr/>
        </p:nvCxnSpPr>
        <p:spPr>
          <a:xfrm>
            <a:off x="1143000" y="3028950"/>
            <a:ext cx="4457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7974421-E849-6A49-8342-95E79CF26D44}"/>
              </a:ext>
            </a:extLst>
          </p:cNvPr>
          <p:cNvCxnSpPr>
            <a:cxnSpLocks/>
          </p:cNvCxnSpPr>
          <p:nvPr/>
        </p:nvCxnSpPr>
        <p:spPr>
          <a:xfrm>
            <a:off x="1143000" y="3200400"/>
            <a:ext cx="47434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B3EABC2-8B35-3448-9289-322A6B276D7D}"/>
                  </a:ext>
                </a:extLst>
              </p:cNvPr>
              <p:cNvSpPr/>
              <p:nvPr/>
            </p:nvSpPr>
            <p:spPr>
              <a:xfrm>
                <a:off x="6800850" y="354330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B3EABC2-8B35-3448-9289-322A6B276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50" y="3543300"/>
                <a:ext cx="570349" cy="370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8DB2428-7974-BE43-9111-37B6F41D302F}"/>
              </a:ext>
            </a:extLst>
          </p:cNvPr>
          <p:cNvCxnSpPr>
            <a:cxnSpLocks/>
          </p:cNvCxnSpPr>
          <p:nvPr/>
        </p:nvCxnSpPr>
        <p:spPr>
          <a:xfrm>
            <a:off x="1943100" y="3028950"/>
            <a:ext cx="0" cy="17145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88086D5-6F00-E146-87DE-E16B01D4CD8D}"/>
              </a:ext>
            </a:extLst>
          </p:cNvPr>
          <p:cNvCxnSpPr>
            <a:cxnSpLocks/>
          </p:cNvCxnSpPr>
          <p:nvPr/>
        </p:nvCxnSpPr>
        <p:spPr>
          <a:xfrm>
            <a:off x="1758275" y="3200400"/>
            <a:ext cx="0" cy="15430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4D492F-DEDC-A341-8228-9351DF5119B3}"/>
              </a:ext>
            </a:extLst>
          </p:cNvPr>
          <p:cNvCxnSpPr>
            <a:cxnSpLocks/>
          </p:cNvCxnSpPr>
          <p:nvPr/>
        </p:nvCxnSpPr>
        <p:spPr>
          <a:xfrm>
            <a:off x="2431073" y="3209192"/>
            <a:ext cx="0" cy="15430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16D4E0B-EFB3-AD4C-A379-E9E55A41493A}"/>
                  </a:ext>
                </a:extLst>
              </p:cNvPr>
              <p:cNvSpPr/>
              <p:nvPr/>
            </p:nvSpPr>
            <p:spPr>
              <a:xfrm>
                <a:off x="2286000" y="4743450"/>
                <a:ext cx="523926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16D4E0B-EFB3-AD4C-A379-E9E55A414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743450"/>
                <a:ext cx="523926" cy="372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0B6789-7891-9D4C-9E28-36FA3FEC6BD5}"/>
              </a:ext>
            </a:extLst>
          </p:cNvPr>
          <p:cNvCxnSpPr>
            <a:cxnSpLocks/>
          </p:cNvCxnSpPr>
          <p:nvPr/>
        </p:nvCxnSpPr>
        <p:spPr>
          <a:xfrm>
            <a:off x="5886450" y="3200400"/>
            <a:ext cx="0" cy="15430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BF83C96-4B8D-E34C-B296-1E2210EEF700}"/>
              </a:ext>
            </a:extLst>
          </p:cNvPr>
          <p:cNvCxnSpPr>
            <a:cxnSpLocks/>
          </p:cNvCxnSpPr>
          <p:nvPr/>
        </p:nvCxnSpPr>
        <p:spPr>
          <a:xfrm>
            <a:off x="5600700" y="3028950"/>
            <a:ext cx="0" cy="17145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03550C8-F65A-9340-A2E0-55C88B91F7FD}"/>
                  </a:ext>
                </a:extLst>
              </p:cNvPr>
              <p:cNvSpPr/>
              <p:nvPr/>
            </p:nvSpPr>
            <p:spPr>
              <a:xfrm>
                <a:off x="5372100" y="4743450"/>
                <a:ext cx="570349" cy="376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03550C8-F65A-9340-A2E0-55C88B91F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4743450"/>
                <a:ext cx="570349" cy="3763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D81F738-F50B-F94E-B18F-33A10F134FB3}"/>
                  </a:ext>
                </a:extLst>
              </p:cNvPr>
              <p:cNvSpPr/>
              <p:nvPr/>
            </p:nvSpPr>
            <p:spPr>
              <a:xfrm>
                <a:off x="5772150" y="4743450"/>
                <a:ext cx="568745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D81F738-F50B-F94E-B18F-33A10F134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150" y="4743450"/>
                <a:ext cx="568745" cy="374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C105764-3345-0C4C-84E3-73A18E531FAC}"/>
                  </a:ext>
                </a:extLst>
              </p:cNvPr>
              <p:cNvSpPr/>
              <p:nvPr/>
            </p:nvSpPr>
            <p:spPr>
              <a:xfrm>
                <a:off x="751656" y="3876738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C105764-3345-0C4C-84E3-73A18E531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56" y="3876738"/>
                <a:ext cx="33457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C142A10-5C70-5D4D-B793-645F560000FD}"/>
                  </a:ext>
                </a:extLst>
              </p:cNvPr>
              <p:cNvSpPr txBox="1"/>
              <p:nvPr/>
            </p:nvSpPr>
            <p:spPr>
              <a:xfrm>
                <a:off x="5939334" y="2114550"/>
                <a:ext cx="126668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C142A10-5C70-5D4D-B793-645F5600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34" y="2114550"/>
                <a:ext cx="1266683" cy="375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DA6817A-89FE-BD42-A344-978C2DC34ED7}"/>
                  </a:ext>
                </a:extLst>
              </p:cNvPr>
              <p:cNvSpPr txBox="1"/>
              <p:nvPr/>
            </p:nvSpPr>
            <p:spPr>
              <a:xfrm>
                <a:off x="6457950" y="2857500"/>
                <a:ext cx="1566934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DA6817A-89FE-BD42-A344-978C2DC34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2857500"/>
                <a:ext cx="1566934" cy="3801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A0B4CFB-0E3E-DD49-8482-530ED5ED9A90}"/>
                  </a:ext>
                </a:extLst>
              </p:cNvPr>
              <p:cNvSpPr txBox="1"/>
              <p:nvPr/>
            </p:nvSpPr>
            <p:spPr>
              <a:xfrm>
                <a:off x="2743200" y="2503170"/>
                <a:ext cx="685800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A0B4CFB-0E3E-DD49-8482-530ED5ED9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503170"/>
                <a:ext cx="685800" cy="380104"/>
              </a:xfrm>
              <a:prstGeom prst="rect">
                <a:avLst/>
              </a:prstGeom>
              <a:blipFill>
                <a:blip r:embed="rId11"/>
                <a:stretch>
                  <a:fillRect r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E4B5440-213D-9F4E-AED1-CEE8C62387E0}"/>
                  </a:ext>
                </a:extLst>
              </p:cNvPr>
              <p:cNvSpPr/>
              <p:nvPr/>
            </p:nvSpPr>
            <p:spPr>
              <a:xfrm>
                <a:off x="641119" y="2726490"/>
                <a:ext cx="500842" cy="376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E4B5440-213D-9F4E-AED1-CEE8C6238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19" y="2726490"/>
                <a:ext cx="500842" cy="376321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1C45EE6-8FE8-8246-A5D4-265CB2B5ED8D}"/>
                  </a:ext>
                </a:extLst>
              </p:cNvPr>
              <p:cNvSpPr/>
              <p:nvPr/>
            </p:nvSpPr>
            <p:spPr>
              <a:xfrm>
                <a:off x="656359" y="3096060"/>
                <a:ext cx="500843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1C45EE6-8FE8-8246-A5D4-265CB2B5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59" y="3096060"/>
                <a:ext cx="500843" cy="374077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0626ADEE-35BF-FD4F-8A90-2DFE9C44ED89}"/>
              </a:ext>
            </a:extLst>
          </p:cNvPr>
          <p:cNvGrpSpPr/>
          <p:nvPr/>
        </p:nvGrpSpPr>
        <p:grpSpPr>
          <a:xfrm>
            <a:off x="1277522" y="4338382"/>
            <a:ext cx="665578" cy="405068"/>
            <a:chOff x="1277522" y="4338382"/>
            <a:chExt cx="665578" cy="405068"/>
          </a:xfrm>
        </p:grpSpPr>
        <p:sp>
          <p:nvSpPr>
            <p:cNvPr id="66" name="Left Brace 65">
              <a:extLst>
                <a:ext uri="{FF2B5EF4-FFF2-40B4-BE49-F238E27FC236}">
                  <a16:creationId xmlns:a16="http://schemas.microsoft.com/office/drawing/2014/main" id="{56D7AFD9-081E-8147-BA86-78206672D891}"/>
                </a:ext>
              </a:extLst>
            </p:cNvPr>
            <p:cNvSpPr/>
            <p:nvPr/>
          </p:nvSpPr>
          <p:spPr>
            <a:xfrm rot="5400000">
              <a:off x="1794986" y="4595336"/>
              <a:ext cx="110490" cy="18573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9CAB986-26B1-4941-87EF-01CE1C4C4335}"/>
                </a:ext>
              </a:extLst>
            </p:cNvPr>
            <p:cNvSpPr/>
            <p:nvPr/>
          </p:nvSpPr>
          <p:spPr>
            <a:xfrm>
              <a:off x="1277522" y="4338382"/>
              <a:ext cx="473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Cambria Math" panose="02040503050406030204" pitchFamily="18" charset="0"/>
                </a:rPr>
                <a:t>TD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F8697E8-8712-CF48-9C28-4262571BCA7E}"/>
                </a:ext>
              </a:extLst>
            </p:cNvPr>
            <p:cNvCxnSpPr>
              <a:cxnSpLocks/>
            </p:cNvCxnSpPr>
            <p:nvPr/>
          </p:nvCxnSpPr>
          <p:spPr>
            <a:xfrm>
              <a:off x="1669366" y="4567311"/>
              <a:ext cx="178191" cy="65649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9712F16-ADFA-9F41-A6F6-D71B684D18F0}"/>
              </a:ext>
            </a:extLst>
          </p:cNvPr>
          <p:cNvGrpSpPr/>
          <p:nvPr/>
        </p:nvGrpSpPr>
        <p:grpSpPr>
          <a:xfrm>
            <a:off x="5607910" y="4299739"/>
            <a:ext cx="708137" cy="437668"/>
            <a:chOff x="5607910" y="4299739"/>
            <a:chExt cx="708137" cy="437668"/>
          </a:xfrm>
        </p:grpSpPr>
        <p:sp>
          <p:nvSpPr>
            <p:cNvPr id="71" name="Left Brace 70">
              <a:extLst>
                <a:ext uri="{FF2B5EF4-FFF2-40B4-BE49-F238E27FC236}">
                  <a16:creationId xmlns:a16="http://schemas.microsoft.com/office/drawing/2014/main" id="{16BD0CEB-EB24-0745-919A-79CE6EC0047C}"/>
                </a:ext>
              </a:extLst>
            </p:cNvPr>
            <p:cNvSpPr/>
            <p:nvPr/>
          </p:nvSpPr>
          <p:spPr>
            <a:xfrm rot="5400000">
              <a:off x="5695316" y="4550246"/>
              <a:ext cx="99755" cy="274568"/>
            </a:xfrm>
            <a:prstGeom prst="leftBrace">
              <a:avLst>
                <a:gd name="adj1" fmla="val 44444"/>
                <a:gd name="adj2" fmla="val 50998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951D0CD-7F16-B94B-A8ED-6BE6990CB8AF}"/>
                </a:ext>
              </a:extLst>
            </p:cNvPr>
            <p:cNvSpPr/>
            <p:nvPr/>
          </p:nvSpPr>
          <p:spPr>
            <a:xfrm>
              <a:off x="5868424" y="4299739"/>
              <a:ext cx="447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Cambria Math" panose="02040503050406030204" pitchFamily="18" charset="0"/>
                </a:rPr>
                <a:t>TC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1AB910-9F1B-6844-B50A-8882F4FDC5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341" y="4525108"/>
              <a:ext cx="232117" cy="10550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7B848B-5BAD-A645-9A7B-43B8B26A4580}"/>
              </a:ext>
            </a:extLst>
          </p:cNvPr>
          <p:cNvGrpSpPr/>
          <p:nvPr/>
        </p:nvGrpSpPr>
        <p:grpSpPr>
          <a:xfrm>
            <a:off x="1953048" y="3971359"/>
            <a:ext cx="978104" cy="772993"/>
            <a:chOff x="1953048" y="3971359"/>
            <a:chExt cx="978104" cy="772993"/>
          </a:xfrm>
        </p:grpSpPr>
        <p:sp>
          <p:nvSpPr>
            <p:cNvPr id="76" name="Left Brace 75">
              <a:extLst>
                <a:ext uri="{FF2B5EF4-FFF2-40B4-BE49-F238E27FC236}">
                  <a16:creationId xmlns:a16="http://schemas.microsoft.com/office/drawing/2014/main" id="{1811564F-AB73-A24F-ABCE-459D5D05C304}"/>
                </a:ext>
              </a:extLst>
            </p:cNvPr>
            <p:cNvSpPr/>
            <p:nvPr/>
          </p:nvSpPr>
          <p:spPr>
            <a:xfrm rot="5400000">
              <a:off x="1990672" y="4596238"/>
              <a:ext cx="110490" cy="18573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14CAF27-37A9-5342-A717-AB171F03195C}"/>
                </a:ext>
              </a:extLst>
            </p:cNvPr>
            <p:cNvSpPr/>
            <p:nvPr/>
          </p:nvSpPr>
          <p:spPr>
            <a:xfrm>
              <a:off x="2457946" y="3971359"/>
              <a:ext cx="47320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B0F0"/>
                  </a:solidFill>
                  <a:latin typeface="Cambria Math" panose="02040503050406030204" pitchFamily="18" charset="0"/>
                </a:rPr>
                <a:t>TD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836A1ED-1AE6-7948-BF4F-9325C3FEDE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3243" y="4187844"/>
              <a:ext cx="526816" cy="446018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Left Brace 87">
              <a:extLst>
                <a:ext uri="{FF2B5EF4-FFF2-40B4-BE49-F238E27FC236}">
                  <a16:creationId xmlns:a16="http://schemas.microsoft.com/office/drawing/2014/main" id="{6BA6575C-2EE8-7841-A657-04C83D6E77F6}"/>
                </a:ext>
              </a:extLst>
            </p:cNvPr>
            <p:cNvSpPr/>
            <p:nvPr/>
          </p:nvSpPr>
          <p:spPr>
            <a:xfrm rot="5400000">
              <a:off x="2227992" y="4551147"/>
              <a:ext cx="99755" cy="274568"/>
            </a:xfrm>
            <a:prstGeom prst="leftBrace">
              <a:avLst>
                <a:gd name="adj1" fmla="val 44444"/>
                <a:gd name="adj2" fmla="val 50998"/>
              </a:avLst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6601788-A6A6-6F41-A826-9811261C9C0A}"/>
                </a:ext>
              </a:extLst>
            </p:cNvPr>
            <p:cNvSpPr/>
            <p:nvPr/>
          </p:nvSpPr>
          <p:spPr>
            <a:xfrm>
              <a:off x="2455206" y="4176196"/>
              <a:ext cx="447623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B0F0"/>
                  </a:solidFill>
                  <a:latin typeface="Cambria Math" panose="02040503050406030204" pitchFamily="18" charset="0"/>
                </a:rPr>
                <a:t>TC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7C652C5-64D4-6342-9E7A-F0D92E02A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4018" y="4382627"/>
              <a:ext cx="280631" cy="248890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130897F-AFAE-B742-BA06-11FE58A448B7}"/>
              </a:ext>
            </a:extLst>
          </p:cNvPr>
          <p:cNvCxnSpPr>
            <a:cxnSpLocks/>
          </p:cNvCxnSpPr>
          <p:nvPr/>
        </p:nvCxnSpPr>
        <p:spPr>
          <a:xfrm>
            <a:off x="2145210" y="2835181"/>
            <a:ext cx="0" cy="1863856"/>
          </a:xfrm>
          <a:prstGeom prst="line">
            <a:avLst/>
          </a:prstGeom>
          <a:ln>
            <a:solidFill>
              <a:srgbClr val="00B0F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76320340-8075-E440-B8C7-BD12FCA80FEF}"/>
              </a:ext>
            </a:extLst>
          </p:cNvPr>
          <p:cNvSpPr txBox="1"/>
          <p:nvPr/>
        </p:nvSpPr>
        <p:spPr>
          <a:xfrm>
            <a:off x="1328850" y="169380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FB32E10-ADD3-FA46-B6AD-E72B17BAE0A2}"/>
              </a:ext>
            </a:extLst>
          </p:cNvPr>
          <p:cNvSpPr txBox="1"/>
          <p:nvPr/>
        </p:nvSpPr>
        <p:spPr>
          <a:xfrm>
            <a:off x="5143500" y="168525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885D566-4EE7-BA45-B916-8D8892AC3B32}"/>
                  </a:ext>
                </a:extLst>
              </p:cNvPr>
              <p:cNvSpPr/>
              <p:nvPr/>
            </p:nvSpPr>
            <p:spPr>
              <a:xfrm>
                <a:off x="1620450" y="4736251"/>
                <a:ext cx="754437" cy="66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885D566-4EE7-BA45-B916-8D8892AC3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0" y="4736251"/>
                <a:ext cx="754437" cy="66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C80E1BC-27CB-884B-9B5F-344756810BAD}"/>
                  </a:ext>
                </a:extLst>
              </p:cNvPr>
              <p:cNvSpPr/>
              <p:nvPr/>
            </p:nvSpPr>
            <p:spPr>
              <a:xfrm>
                <a:off x="1406250" y="4743450"/>
                <a:ext cx="515590" cy="376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C80E1BC-27CB-884B-9B5F-344756810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250" y="4743450"/>
                <a:ext cx="515590" cy="376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4BD5A58A-070F-F94E-9E52-A62FFEEEB2AF}"/>
              </a:ext>
            </a:extLst>
          </p:cNvPr>
          <p:cNvSpPr txBox="1"/>
          <p:nvPr/>
        </p:nvSpPr>
        <p:spPr>
          <a:xfrm>
            <a:off x="1314450" y="1143001"/>
            <a:ext cx="5492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Why the Loss from Trade Diversion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C2F5CF4-B69C-3E43-8A72-0777641B77EC}"/>
              </a:ext>
            </a:extLst>
          </p:cNvPr>
          <p:cNvSpPr txBox="1"/>
          <p:nvPr/>
        </p:nvSpPr>
        <p:spPr>
          <a:xfrm>
            <a:off x="495865" y="5031003"/>
            <a:ext cx="85705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C’s fall in cost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D2BEBA1-28D1-FC42-A459-CFAB58B001B5}"/>
              </a:ext>
            </a:extLst>
          </p:cNvPr>
          <p:cNvCxnSpPr>
            <a:cxnSpLocks/>
          </p:cNvCxnSpPr>
          <p:nvPr/>
        </p:nvCxnSpPr>
        <p:spPr>
          <a:xfrm flipH="1">
            <a:off x="891540" y="4149091"/>
            <a:ext cx="948690" cy="948689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BD2BBF4D-405B-AF4D-8992-FB5F85844A47}"/>
              </a:ext>
            </a:extLst>
          </p:cNvPr>
          <p:cNvSpPr txBox="1"/>
          <p:nvPr/>
        </p:nvSpPr>
        <p:spPr>
          <a:xfrm>
            <a:off x="2615758" y="5015959"/>
            <a:ext cx="85705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B’s rise in cost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240FA6D-A457-B24C-A075-BAC217090CA2}"/>
              </a:ext>
            </a:extLst>
          </p:cNvPr>
          <p:cNvCxnSpPr>
            <a:cxnSpLocks/>
          </p:cNvCxnSpPr>
          <p:nvPr/>
        </p:nvCxnSpPr>
        <p:spPr>
          <a:xfrm>
            <a:off x="2040255" y="4143073"/>
            <a:ext cx="965835" cy="9889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92CCD97-4CFF-404A-B5CA-F62A0785A7EC}"/>
                  </a:ext>
                </a:extLst>
              </p:cNvPr>
              <p:cNvSpPr txBox="1"/>
              <p:nvPr/>
            </p:nvSpPr>
            <p:spPr>
              <a:xfrm>
                <a:off x="895548" y="1963721"/>
                <a:ext cx="51435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92CCD97-4CFF-404A-B5CA-F62A0785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48" y="1963721"/>
                <a:ext cx="514350" cy="375552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78C3D24-0211-B94B-AF30-1F54664C3BC4}"/>
                  </a:ext>
                </a:extLst>
              </p:cNvPr>
              <p:cNvSpPr txBox="1"/>
              <p:nvPr/>
            </p:nvSpPr>
            <p:spPr>
              <a:xfrm>
                <a:off x="3744013" y="1965292"/>
                <a:ext cx="51435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78C3D24-0211-B94B-AF30-1F54664C3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013" y="1965292"/>
                <a:ext cx="514350" cy="375552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6E04F5D-A19A-F54E-ACCE-C1A5E99550C2}"/>
                  </a:ext>
                </a:extLst>
              </p:cNvPr>
              <p:cNvSpPr txBox="1"/>
              <p:nvPr/>
            </p:nvSpPr>
            <p:spPr>
              <a:xfrm>
                <a:off x="537328" y="4293678"/>
                <a:ext cx="735727" cy="646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6E04F5D-A19A-F54E-ACCE-C1A5E995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28" y="4293678"/>
                <a:ext cx="735727" cy="6465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596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3134F92-05D3-6E46-AA29-FCB9C9576E7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D5A58A-070F-F94E-9E52-A62FFEEEB2AF}"/>
              </a:ext>
            </a:extLst>
          </p:cNvPr>
          <p:cNvSpPr txBox="1"/>
          <p:nvPr/>
        </p:nvSpPr>
        <p:spPr>
          <a:xfrm>
            <a:off x="1314450" y="1143001"/>
            <a:ext cx="5492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the World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1AF142-5F78-0B47-9ADE-2163D8F677DB}"/>
              </a:ext>
            </a:extLst>
          </p:cNvPr>
          <p:cNvGrpSpPr/>
          <p:nvPr/>
        </p:nvGrpSpPr>
        <p:grpSpPr>
          <a:xfrm>
            <a:off x="537328" y="1685250"/>
            <a:ext cx="7487556" cy="3711888"/>
            <a:chOff x="537328" y="1685250"/>
            <a:chExt cx="7487556" cy="3711888"/>
          </a:xfrm>
        </p:grpSpPr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6C67FCEB-14E8-3149-BB79-0EDD1FC0D10C}"/>
                </a:ext>
              </a:extLst>
            </p:cNvPr>
            <p:cNvSpPr/>
            <p:nvPr/>
          </p:nvSpPr>
          <p:spPr>
            <a:xfrm>
              <a:off x="2151997" y="3017859"/>
              <a:ext cx="280652" cy="18482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DBC6C26-FE02-E348-B2C3-AEB3BAC15EF3}"/>
                </a:ext>
              </a:extLst>
            </p:cNvPr>
            <p:cNvSpPr/>
            <p:nvPr/>
          </p:nvSpPr>
          <p:spPr>
            <a:xfrm>
              <a:off x="1943905" y="3039776"/>
              <a:ext cx="214080" cy="167863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0685EDA3-035C-1A48-8C76-6E06A70B45D8}"/>
                </a:ext>
              </a:extLst>
            </p:cNvPr>
            <p:cNvSpPr/>
            <p:nvPr/>
          </p:nvSpPr>
          <p:spPr>
            <a:xfrm flipV="1">
              <a:off x="2151528" y="3187485"/>
              <a:ext cx="281705" cy="254962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143000" y="4743450"/>
              <a:ext cx="22288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430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432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63" name="Straight Connector 62"/>
            <p:cNvCxnSpPr>
              <a:cxnSpLocks/>
            </p:cNvCxnSpPr>
            <p:nvPr/>
          </p:nvCxnSpPr>
          <p:spPr>
            <a:xfrm flipV="1">
              <a:off x="1143000" y="285750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 Brace 37"/>
            <p:cNvSpPr/>
            <p:nvPr/>
          </p:nvSpPr>
          <p:spPr>
            <a:xfrm>
              <a:off x="971550" y="3771900"/>
              <a:ext cx="171450" cy="62865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4000500" y="4743450"/>
              <a:ext cx="36004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000500" y="2228850"/>
              <a:ext cx="0" cy="2514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486650" y="4686300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73" name="Straight Connector 72"/>
            <p:cNvCxnSpPr>
              <a:cxnSpLocks/>
            </p:cNvCxnSpPr>
            <p:nvPr/>
          </p:nvCxnSpPr>
          <p:spPr>
            <a:xfrm flipV="1">
              <a:off x="4000500" y="2228850"/>
              <a:ext cx="331470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F7941E-700F-274B-AD62-B652D2307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228850"/>
              <a:ext cx="1657350" cy="15430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/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2EE2414-DF8A-4344-983D-77235EC7E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71700"/>
                  <a:ext cx="685800" cy="375552"/>
                </a:xfrm>
                <a:prstGeom prst="rect">
                  <a:avLst/>
                </a:prstGeom>
                <a:blipFill>
                  <a:blip r:embed="rId2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E76220-2624-494E-A28E-6D9EBAC26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0" y="3771900"/>
              <a:ext cx="685800" cy="6286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8A21A1-F836-524D-AEA3-7CC934A9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300" y="2514600"/>
              <a:ext cx="2686050" cy="125730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E3CB4B5-A96E-B740-880B-479A9E3D5130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2400300"/>
              <a:ext cx="2457450" cy="14287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E1158BC-140C-7543-ABB0-6ED3C6348E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028950"/>
              <a:ext cx="44577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974421-E849-6A49-8342-95E79CF26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3200400"/>
              <a:ext cx="47434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/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B3EABC2-8B35-3448-9289-322A6B276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850" y="3543300"/>
                  <a:ext cx="570349" cy="3700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DB2428-7974-BE43-9111-37B6F41D302F}"/>
                </a:ext>
              </a:extLst>
            </p:cNvPr>
            <p:cNvCxnSpPr>
              <a:cxnSpLocks/>
            </p:cNvCxnSpPr>
            <p:nvPr/>
          </p:nvCxnSpPr>
          <p:spPr>
            <a:xfrm>
              <a:off x="19431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8086D5-6F00-E146-87DE-E16B01D4CD8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275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4D492F-DEDC-A341-8228-9351DF5119B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073" y="3209192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/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16D4E0B-EFB3-AD4C-A379-E9E55A414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43450"/>
                  <a:ext cx="523926" cy="3726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0B6789-7891-9D4C-9E28-36FA3FEC6B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50" y="3200400"/>
              <a:ext cx="0" cy="154305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F83C96-4B8D-E34C-B296-1E2210EEF70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00" y="3028950"/>
              <a:ext cx="0" cy="17145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/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03550C8-F65A-9340-A2E0-55C88B91F7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100" y="4743450"/>
                  <a:ext cx="570349" cy="3763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D81F738-F50B-F94E-B18F-33A10F134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4743450"/>
                  <a:ext cx="568745" cy="3740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/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C105764-3345-0C4C-84E3-73A18E531F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56" y="3876738"/>
                  <a:ext cx="33457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/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C142A10-5C70-5D4D-B793-645F56000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334" y="2114550"/>
                  <a:ext cx="1266683" cy="3755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/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DA6817A-89FE-BD42-A344-978C2DC34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950" y="2857500"/>
                  <a:ext cx="1566934" cy="3801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/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0B4CFB-0E3E-DD49-8482-530ED5ED9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503170"/>
                  <a:ext cx="685800" cy="380104"/>
                </a:xfrm>
                <a:prstGeom prst="rect">
                  <a:avLst/>
                </a:prstGeom>
                <a:blipFill>
                  <a:blip r:embed="rId10"/>
                  <a:stretch>
                    <a:fillRect r="-4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/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4B5440-213D-9F4E-AED1-CEE8C62387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19" y="2726490"/>
                  <a:ext cx="500842" cy="376321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/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C45EE6-8FE8-8246-A5D4-265CB2B5ED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59" y="3096060"/>
                  <a:ext cx="500843" cy="374077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626ADEE-35BF-FD4F-8A90-2DFE9C44ED89}"/>
                </a:ext>
              </a:extLst>
            </p:cNvPr>
            <p:cNvGrpSpPr/>
            <p:nvPr/>
          </p:nvGrpSpPr>
          <p:grpSpPr>
            <a:xfrm>
              <a:off x="1277522" y="4338382"/>
              <a:ext cx="665578" cy="405068"/>
              <a:chOff x="1277522" y="4338382"/>
              <a:chExt cx="665578" cy="405068"/>
            </a:xfrm>
          </p:grpSpPr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56D7AFD9-081E-8147-BA86-78206672D891}"/>
                  </a:ext>
                </a:extLst>
              </p:cNvPr>
              <p:cNvSpPr/>
              <p:nvPr/>
            </p:nvSpPr>
            <p:spPr>
              <a:xfrm rot="5400000">
                <a:off x="1794986" y="4595336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9CAB986-26B1-4941-87EF-01CE1C4C4335}"/>
                  </a:ext>
                </a:extLst>
              </p:cNvPr>
              <p:cNvSpPr/>
              <p:nvPr/>
            </p:nvSpPr>
            <p:spPr>
              <a:xfrm>
                <a:off x="1277522" y="4338382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F8697E8-8712-CF48-9C28-4262571BC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9366" y="4567311"/>
                <a:ext cx="178191" cy="656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9712F16-ADFA-9F41-A6F6-D71B684D18F0}"/>
                </a:ext>
              </a:extLst>
            </p:cNvPr>
            <p:cNvGrpSpPr/>
            <p:nvPr/>
          </p:nvGrpSpPr>
          <p:grpSpPr>
            <a:xfrm>
              <a:off x="5607910" y="4299739"/>
              <a:ext cx="708137" cy="437668"/>
              <a:chOff x="5607910" y="4299739"/>
              <a:chExt cx="708137" cy="437668"/>
            </a:xfrm>
          </p:grpSpPr>
          <p:sp>
            <p:nvSpPr>
              <p:cNvPr id="71" name="Left Brace 70">
                <a:extLst>
                  <a:ext uri="{FF2B5EF4-FFF2-40B4-BE49-F238E27FC236}">
                    <a16:creationId xmlns:a16="http://schemas.microsoft.com/office/drawing/2014/main" id="{16BD0CEB-EB24-0745-919A-79CE6EC0047C}"/>
                  </a:ext>
                </a:extLst>
              </p:cNvPr>
              <p:cNvSpPr/>
              <p:nvPr/>
            </p:nvSpPr>
            <p:spPr>
              <a:xfrm rot="5400000">
                <a:off x="5695316" y="4550246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951D0CD-7F16-B94B-A8ED-6BE6990CB8AF}"/>
                  </a:ext>
                </a:extLst>
              </p:cNvPr>
              <p:cNvSpPr/>
              <p:nvPr/>
            </p:nvSpPr>
            <p:spPr>
              <a:xfrm>
                <a:off x="5868424" y="4299739"/>
                <a:ext cx="447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51AB910-9F1B-6844-B50A-8882F4FDC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1341" y="4525108"/>
                <a:ext cx="232117" cy="1055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7B848B-5BAD-A645-9A7B-43B8B26A4580}"/>
                </a:ext>
              </a:extLst>
            </p:cNvPr>
            <p:cNvGrpSpPr/>
            <p:nvPr/>
          </p:nvGrpSpPr>
          <p:grpSpPr>
            <a:xfrm>
              <a:off x="1953048" y="3971359"/>
              <a:ext cx="978104" cy="772993"/>
              <a:chOff x="1953048" y="3971359"/>
              <a:chExt cx="978104" cy="772993"/>
            </a:xfrm>
          </p:grpSpPr>
          <p:sp>
            <p:nvSpPr>
              <p:cNvPr id="76" name="Left Brace 75">
                <a:extLst>
                  <a:ext uri="{FF2B5EF4-FFF2-40B4-BE49-F238E27FC236}">
                    <a16:creationId xmlns:a16="http://schemas.microsoft.com/office/drawing/2014/main" id="{1811564F-AB73-A24F-ABCE-459D5D05C304}"/>
                  </a:ext>
                </a:extLst>
              </p:cNvPr>
              <p:cNvSpPr/>
              <p:nvPr/>
            </p:nvSpPr>
            <p:spPr>
              <a:xfrm rot="5400000">
                <a:off x="1990672" y="4596238"/>
                <a:ext cx="110490" cy="18573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14CAF27-37A9-5342-A717-AB171F03195C}"/>
                  </a:ext>
                </a:extLst>
              </p:cNvPr>
              <p:cNvSpPr/>
              <p:nvPr/>
            </p:nvSpPr>
            <p:spPr>
              <a:xfrm>
                <a:off x="2457946" y="3971359"/>
                <a:ext cx="47320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TD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836A1ED-1AE6-7948-BF4F-9325C3FED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43243" y="4187844"/>
                <a:ext cx="526816" cy="44601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Left Brace 87">
                <a:extLst>
                  <a:ext uri="{FF2B5EF4-FFF2-40B4-BE49-F238E27FC236}">
                    <a16:creationId xmlns:a16="http://schemas.microsoft.com/office/drawing/2014/main" id="{6BA6575C-2EE8-7841-A657-04C83D6E77F6}"/>
                  </a:ext>
                </a:extLst>
              </p:cNvPr>
              <p:cNvSpPr/>
              <p:nvPr/>
            </p:nvSpPr>
            <p:spPr>
              <a:xfrm rot="5400000">
                <a:off x="2227992" y="4551147"/>
                <a:ext cx="99755" cy="274568"/>
              </a:xfrm>
              <a:prstGeom prst="leftBrace">
                <a:avLst>
                  <a:gd name="adj1" fmla="val 44444"/>
                  <a:gd name="adj2" fmla="val 50998"/>
                </a:avLst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6601788-A6A6-6F41-A826-9811261C9C0A}"/>
                  </a:ext>
                </a:extLst>
              </p:cNvPr>
              <p:cNvSpPr/>
              <p:nvPr/>
            </p:nvSpPr>
            <p:spPr>
              <a:xfrm>
                <a:off x="2455206" y="4176196"/>
                <a:ext cx="44762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TC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7C652C5-64D4-6342-9E7A-F0D92E02A5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4018" y="4382627"/>
                <a:ext cx="280631" cy="24889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130897F-AFAE-B742-BA06-11FE58A448B7}"/>
                </a:ext>
              </a:extLst>
            </p:cNvPr>
            <p:cNvCxnSpPr>
              <a:cxnSpLocks/>
            </p:cNvCxnSpPr>
            <p:nvPr/>
          </p:nvCxnSpPr>
          <p:spPr>
            <a:xfrm>
              <a:off x="2145210" y="2835181"/>
              <a:ext cx="0" cy="1863856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6320340-8075-E440-B8C7-BD12FCA80FEF}"/>
                </a:ext>
              </a:extLst>
            </p:cNvPr>
            <p:cNvSpPr txBox="1"/>
            <p:nvPr/>
          </p:nvSpPr>
          <p:spPr>
            <a:xfrm>
              <a:off x="1328850" y="1693801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Export Supplies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B32E10-ADD3-FA46-B6AD-E72B17BAE0A2}"/>
                </a:ext>
              </a:extLst>
            </p:cNvPr>
            <p:cNvSpPr txBox="1"/>
            <p:nvPr/>
          </p:nvSpPr>
          <p:spPr>
            <a:xfrm>
              <a:off x="5143500" y="1685250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Import Market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/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885D566-4EE7-BA45-B916-8D8892AC3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450" y="4736251"/>
                  <a:ext cx="754437" cy="66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/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C80E1BC-27CB-884B-9B5F-344756810B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250" y="4743450"/>
                  <a:ext cx="515590" cy="376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B39A089-1A8F-AF4D-B23E-0B5AAAEB48E3}"/>
                </a:ext>
              </a:extLst>
            </p:cNvPr>
            <p:cNvCxnSpPr>
              <a:cxnSpLocks/>
            </p:cNvCxnSpPr>
            <p:nvPr/>
          </p:nvCxnSpPr>
          <p:spPr>
            <a:xfrm>
              <a:off x="2249270" y="3245429"/>
              <a:ext cx="452129" cy="234516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D5967B3-D116-264B-A382-212B92C7706D}"/>
                </a:ext>
              </a:extLst>
            </p:cNvPr>
            <p:cNvSpPr txBox="1"/>
            <p:nvPr/>
          </p:nvSpPr>
          <p:spPr>
            <a:xfrm>
              <a:off x="1127523" y="1999896"/>
              <a:ext cx="1448473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Loss from trade diversion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9563260-BE62-B348-8BC7-C4F3C892A2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9072" y="2549870"/>
              <a:ext cx="316198" cy="58461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C2F5CF4-B69C-3E43-8A72-0777641B77EC}"/>
                </a:ext>
              </a:extLst>
            </p:cNvPr>
            <p:cNvSpPr txBox="1"/>
            <p:nvPr/>
          </p:nvSpPr>
          <p:spPr>
            <a:xfrm>
              <a:off x="2446212" y="3371944"/>
              <a:ext cx="144731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Gain from trade creation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8B83303-2883-594F-975C-796461313967}"/>
                    </a:ext>
                  </a:extLst>
                </p:cNvPr>
                <p:cNvSpPr txBox="1"/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8B83303-2883-594F-975C-796461313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48" y="1963721"/>
                  <a:ext cx="514350" cy="375552"/>
                </a:xfrm>
                <a:prstGeom prst="rect">
                  <a:avLst/>
                </a:prstGeom>
                <a:blipFill>
                  <a:blip r:embed="rId1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ED23819-7117-A84F-8886-153E6B5A18CE}"/>
                    </a:ext>
                  </a:extLst>
                </p:cNvPr>
                <p:cNvSpPr txBox="1"/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ED23819-7117-A84F-8886-153E6B5A18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013" y="1965292"/>
                  <a:ext cx="514350" cy="37555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A0667B8E-DB95-3544-B5AA-02CEB9F426A4}"/>
                    </a:ext>
                  </a:extLst>
                </p:cNvPr>
                <p:cNvSpPr txBox="1"/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a14:m>
                  <a:r>
                    <a:rPr lang="en-US" dirty="0">
                      <a:effectLst/>
                    </a:rPr>
                    <a:t> </a:t>
                  </a:r>
                  <a:endParaRPr lang="en-US" baseline="-250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A0667B8E-DB95-3544-B5AA-02CEB9F426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28" y="4293678"/>
                  <a:ext cx="735727" cy="64652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4CA7DDD-2C7B-3C45-AE03-0A2412CE316B}"/>
              </a:ext>
            </a:extLst>
          </p:cNvPr>
          <p:cNvSpPr txBox="1"/>
          <p:nvPr/>
        </p:nvSpPr>
        <p:spPr>
          <a:xfrm>
            <a:off x="1447800" y="54102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Loss is an area, product of the price change and the quantity of trade diversion, with the latter depending on the former.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 the loss rises with the </a:t>
            </a:r>
            <a:r>
              <a:rPr lang="en-US" u="sng" dirty="0"/>
              <a:t>square</a:t>
            </a:r>
            <a:r>
              <a:rPr lang="en-US" dirty="0"/>
              <a:t> of trade diversion.</a:t>
            </a:r>
          </a:p>
        </p:txBody>
      </p:sp>
    </p:spTree>
    <p:extLst>
      <p:ext uri="{BB962C8B-B14F-4D97-AF65-F5344CB8AC3E}">
        <p14:creationId xmlns:p14="http://schemas.microsoft.com/office/powerpoint/2010/main" val="34966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5B62D-8140-6F44-8763-B88804C0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5138586"/>
          </a:xfrm>
        </p:spPr>
        <p:txBody>
          <a:bodyPr/>
          <a:lstStyle/>
          <a:p>
            <a:r>
              <a:rPr lang="en-US" sz="2400" dirty="0">
                <a:solidFill>
                  <a:srgbClr val="00487B"/>
                </a:solidFill>
              </a:rPr>
              <a:t>Four countries: </a:t>
            </a:r>
          </a:p>
          <a:p>
            <a:pPr lvl="1"/>
            <a:r>
              <a:rPr lang="en-US" sz="2000" dirty="0">
                <a:solidFill>
                  <a:srgbClr val="00487B"/>
                </a:solidFill>
              </a:rPr>
              <a:t>Importer A</a:t>
            </a:r>
          </a:p>
          <a:p>
            <a:pPr lvl="1"/>
            <a:r>
              <a:rPr lang="en-US" sz="2000" dirty="0">
                <a:solidFill>
                  <a:srgbClr val="00487B"/>
                </a:solidFill>
              </a:rPr>
              <a:t>Exporters B, C, and D</a:t>
            </a:r>
          </a:p>
          <a:p>
            <a:r>
              <a:rPr lang="en-US" sz="2400" dirty="0">
                <a:solidFill>
                  <a:srgbClr val="00487B"/>
                </a:solidFill>
              </a:rPr>
              <a:t>Export supply and import demands are linear</a:t>
            </a:r>
          </a:p>
          <a:p>
            <a:r>
              <a:rPr lang="en-US" sz="2400" dirty="0">
                <a:solidFill>
                  <a:srgbClr val="00487B"/>
                </a:solidFill>
              </a:rPr>
              <a:t>Three equilibria</a:t>
            </a:r>
          </a:p>
          <a:p>
            <a:pPr lvl="1"/>
            <a:r>
              <a:rPr lang="en-US" sz="2000" dirty="0">
                <a:solidFill>
                  <a:srgbClr val="00487B"/>
                </a:solidFill>
              </a:rPr>
              <a:t>0:  MFN tariff t on exports of B, C,  and D</a:t>
            </a:r>
          </a:p>
          <a:p>
            <a:pPr lvl="1"/>
            <a:r>
              <a:rPr lang="en-US" sz="2000" dirty="0">
                <a:solidFill>
                  <a:srgbClr val="00487B"/>
                </a:solidFill>
              </a:rPr>
              <a:t>1:  FTA of A and D:  </a:t>
            </a:r>
          </a:p>
          <a:p>
            <a:pPr lvl="2"/>
            <a:r>
              <a:rPr lang="en-US" sz="1800" dirty="0">
                <a:solidFill>
                  <a:srgbClr val="00487B"/>
                </a:solidFill>
              </a:rPr>
              <a:t>Tariff t on exports of B and C; </a:t>
            </a:r>
          </a:p>
          <a:p>
            <a:pPr lvl="2"/>
            <a:r>
              <a:rPr lang="en-US" sz="1800" dirty="0">
                <a:solidFill>
                  <a:srgbClr val="00487B"/>
                </a:solidFill>
              </a:rPr>
              <a:t>Zero tariff on exports of D</a:t>
            </a:r>
          </a:p>
          <a:p>
            <a:pPr lvl="1"/>
            <a:r>
              <a:rPr lang="en-US" sz="2200" dirty="0">
                <a:solidFill>
                  <a:srgbClr val="00487B"/>
                </a:solidFill>
              </a:rPr>
              <a:t>2: FTA of A with B, keeping FTA with D</a:t>
            </a:r>
          </a:p>
          <a:p>
            <a:pPr lvl="2"/>
            <a:r>
              <a:rPr lang="en-US" sz="1800" dirty="0">
                <a:solidFill>
                  <a:srgbClr val="00487B"/>
                </a:solidFill>
              </a:rPr>
              <a:t>Tariff t on exports of C only</a:t>
            </a:r>
          </a:p>
          <a:p>
            <a:pPr lvl="2"/>
            <a:r>
              <a:rPr lang="en-US" sz="1800" dirty="0">
                <a:solidFill>
                  <a:srgbClr val="00487B"/>
                </a:solidFill>
              </a:rPr>
              <a:t>Zero tariff on exports of B and D</a:t>
            </a:r>
          </a:p>
          <a:p>
            <a:r>
              <a:rPr lang="en-US" sz="2600" dirty="0">
                <a:solidFill>
                  <a:srgbClr val="00487B"/>
                </a:solidFill>
              </a:rPr>
              <a:t>Consider only cases 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CC3C09-8C77-B44D-BE71-B9CBE173A5D6}"/>
                  </a:ext>
                </a:extLst>
              </p:cNvPr>
              <p:cNvSpPr/>
              <p:nvPr/>
            </p:nvSpPr>
            <p:spPr>
              <a:xfrm>
                <a:off x="5039591" y="5964382"/>
                <a:ext cx="3581400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487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487B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487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487B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sz="2400" i="0">
                          <a:solidFill>
                            <a:srgbClr val="00487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487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487B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0">
                          <a:solidFill>
                            <a:srgbClr val="00487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487B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0">
                          <a:solidFill>
                            <a:srgbClr val="00487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487B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0">
                          <a:solidFill>
                            <a:srgbClr val="00487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487B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solidFill>
                    <a:srgbClr val="00487B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CC3C09-8C77-B44D-BE71-B9CBE173A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591" y="5964382"/>
                <a:ext cx="3581400" cy="4735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74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5B62D-8140-6F44-8763-B88804C0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312085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487B"/>
                </a:solidFill>
              </a:rPr>
              <a:t>Exports:</a:t>
            </a: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487B"/>
                </a:solidFill>
              </a:rPr>
              <a:t>Imports:</a:t>
            </a: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487B"/>
                </a:solidFill>
              </a:rPr>
              <a:t>Equilibrium: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5A11E82-06AB-B04D-AE67-57FF43D9844C}"/>
                  </a:ext>
                </a:extLst>
              </p:cNvPr>
              <p:cNvSpPr/>
              <p:nvPr/>
            </p:nvSpPr>
            <p:spPr>
              <a:xfrm>
                <a:off x="1371600" y="1981200"/>
                <a:ext cx="7239000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5A11E82-06AB-B04D-AE67-57FF43D98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81200"/>
                <a:ext cx="7239000" cy="509178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7F8315-2B37-E147-8636-126DE656A3E6}"/>
                  </a:ext>
                </a:extLst>
              </p:cNvPr>
              <p:cNvSpPr/>
              <p:nvPr/>
            </p:nvSpPr>
            <p:spPr>
              <a:xfrm>
                <a:off x="1371600" y="3352800"/>
                <a:ext cx="6629400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7F8315-2B37-E147-8636-126DE656A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352800"/>
                <a:ext cx="6629400" cy="473591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943F734-581A-8144-B907-4E64B75B7037}"/>
                  </a:ext>
                </a:extLst>
              </p:cNvPr>
              <p:cNvSpPr/>
              <p:nvPr/>
            </p:nvSpPr>
            <p:spPr>
              <a:xfrm>
                <a:off x="1600200" y="4572000"/>
                <a:ext cx="2976520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943F734-581A-8144-B907-4E64B75B7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572000"/>
                <a:ext cx="2976520" cy="462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15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5B62D-8140-6F44-8763-B88804C0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400725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487B"/>
                </a:solidFill>
              </a:rPr>
              <a:t>Let:</a:t>
            </a: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487B"/>
                </a:solidFill>
              </a:rPr>
              <a:t>Then solution is:</a:t>
            </a: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79BA548-9F54-9647-9011-BD5C8662C775}"/>
                  </a:ext>
                </a:extLst>
              </p:cNvPr>
              <p:cNvSpPr/>
              <p:nvPr/>
            </p:nvSpPr>
            <p:spPr>
              <a:xfrm>
                <a:off x="1551709" y="4100946"/>
                <a:ext cx="4272003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79BA548-9F54-9647-9011-BD5C8662C7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09" y="4100946"/>
                <a:ext cx="4272003" cy="462884"/>
              </a:xfrm>
              <a:prstGeom prst="rect">
                <a:avLst/>
              </a:prstGeom>
              <a:blipFill>
                <a:blip r:embed="rId2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A0B273-BDC1-BF45-8C35-3954F2BB88B5}"/>
                  </a:ext>
                </a:extLst>
              </p:cNvPr>
              <p:cNvSpPr/>
              <p:nvPr/>
            </p:nvSpPr>
            <p:spPr>
              <a:xfrm>
                <a:off x="1676400" y="1981200"/>
                <a:ext cx="3327899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A0B273-BDC1-BF45-8C35-3954F2BB8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981200"/>
                <a:ext cx="3327899" cy="462884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8A9C9E-E1A1-5048-BB0A-48568CA57255}"/>
                  </a:ext>
                </a:extLst>
              </p:cNvPr>
              <p:cNvSpPr/>
              <p:nvPr/>
            </p:nvSpPr>
            <p:spPr>
              <a:xfrm>
                <a:off x="1717963" y="2860964"/>
                <a:ext cx="4753545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8A9C9E-E1A1-5048-BB0A-48568CA572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63" y="2860964"/>
                <a:ext cx="4753545" cy="462884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D75D007-212E-BD4A-995A-DF2B8C3C9127}"/>
                  </a:ext>
                </a:extLst>
              </p:cNvPr>
              <p:cNvSpPr/>
              <p:nvPr/>
            </p:nvSpPr>
            <p:spPr>
              <a:xfrm>
                <a:off x="1614054" y="2414154"/>
                <a:ext cx="1580497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D75D007-212E-BD4A-995A-DF2B8C3C9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054" y="2414154"/>
                <a:ext cx="1580497" cy="473591"/>
              </a:xfrm>
              <a:prstGeom prst="rect">
                <a:avLst/>
              </a:prstGeom>
              <a:blipFill>
                <a:blip r:embed="rId5"/>
                <a:stretch>
                  <a:fillRect t="-118421" r="-3175" b="-18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088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D15B62D-8140-6F44-8763-B88804C0A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447800"/>
                <a:ext cx="7239000" cy="4081117"/>
              </a:xfrm>
            </p:spPr>
            <p:txBody>
              <a:bodyPr/>
              <a:lstStyle/>
              <a:p>
                <a:r>
                  <a:rPr lang="en-US" sz="2600" dirty="0">
                    <a:solidFill>
                      <a:srgbClr val="00487B"/>
                    </a:solidFill>
                  </a:rPr>
                  <a:t>With more assumptions,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00487B"/>
                    </a:solidFill>
                  </a:rPr>
                  <a:t> are proportional to country size</a:t>
                </a:r>
              </a:p>
              <a:p>
                <a:pPr lvl="1"/>
                <a:r>
                  <a:rPr lang="en-US" sz="2200" dirty="0">
                    <a:solidFill>
                      <a:srgbClr val="00487B"/>
                    </a:solidFill>
                  </a:rPr>
                  <a:t>(See paper)</a:t>
                </a:r>
              </a:p>
              <a:p>
                <a:r>
                  <a:rPr lang="en-US" sz="2600" dirty="0">
                    <a:solidFill>
                      <a:srgbClr val="00487B"/>
                    </a:solidFill>
                  </a:rPr>
                  <a:t>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00487B"/>
                    </a:solidFill>
                  </a:rPr>
                  <a:t> is country </a:t>
                </a:r>
                <a:r>
                  <a:rPr lang="en-US" sz="2600" i="1" dirty="0">
                    <a:solidFill>
                      <a:srgbClr val="00487B"/>
                    </a:solidFill>
                  </a:rPr>
                  <a:t>i</a:t>
                </a:r>
                <a:r>
                  <a:rPr lang="en-US" sz="2600" dirty="0">
                    <a:solidFill>
                      <a:srgbClr val="00487B"/>
                    </a:solidFill>
                  </a:rPr>
                  <a:t>’s share of world economy</a:t>
                </a:r>
              </a:p>
              <a:p>
                <a:pPr lvl="1"/>
                <a:r>
                  <a:rPr lang="en-US" sz="2200" dirty="0">
                    <a:solidFill>
                      <a:srgbClr val="00487B"/>
                    </a:solidFill>
                  </a:rPr>
                  <a:t>(This is not really right, as it assumes both demanders and suppliers in proportion to population.  Exporters will in fact have more firms, and thus greater weight, than importers.)</a:t>
                </a:r>
              </a:p>
              <a:p>
                <a:endParaRPr lang="en-US" sz="2600" dirty="0">
                  <a:solidFill>
                    <a:srgbClr val="00487B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D15B62D-8140-6F44-8763-B88804C0A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447800"/>
                <a:ext cx="7239000" cy="4081117"/>
              </a:xfrm>
              <a:blipFill>
                <a:blip r:embed="rId2"/>
                <a:stretch>
                  <a:fillRect l="-1226" t="-1242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639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D15B62D-8140-6F44-8763-B88804C0A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447800"/>
                <a:ext cx="7239000" cy="3797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487B"/>
                    </a:solidFill>
                  </a:rPr>
                  <a:t>Effect of new FTA between A and B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487B"/>
                    </a:solidFill>
                  </a:rPr>
                  <a:t>	(in presence of A’s FTA with D)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487B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800" dirty="0">
                    <a:effectLst/>
                  </a:rPr>
                  <a:t> </a:t>
                </a:r>
                <a:r>
                  <a:rPr lang="en-US" sz="2400" dirty="0">
                    <a:effectLst/>
                  </a:rPr>
                  <a:t>be change from equilibrium 1 to equilibrium 2</a:t>
                </a:r>
                <a:endParaRPr lang="en-US" sz="2400" dirty="0">
                  <a:solidFill>
                    <a:srgbClr val="00487B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487B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sz="2000" dirty="0">
                    <a:solidFill>
                      <a:srgbClr val="00487B"/>
                    </a:solidFill>
                  </a:rPr>
                  <a:t>Thus price in A falls by a fraction of the tariff, in proportion to size of new partner compared to world.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487B"/>
                    </a:solidFill>
                  </a:rPr>
                  <a:t>Country B’s price rises by the rest of the tariff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487B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487B"/>
                    </a:solidFill>
                  </a:rPr>
                  <a:t>Because A’s tariff on C and D does not change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D15B62D-8140-6F44-8763-B88804C0A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447800"/>
                <a:ext cx="7239000" cy="3797963"/>
              </a:xfrm>
              <a:blipFill>
                <a:blip r:embed="rId2"/>
                <a:stretch>
                  <a:fillRect l="-1226" t="-1333" r="-175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379A67B-A333-ED47-8623-261668EE1B98}"/>
                  </a:ext>
                </a:extLst>
              </p:cNvPr>
              <p:cNvSpPr/>
              <p:nvPr/>
            </p:nvSpPr>
            <p:spPr>
              <a:xfrm>
                <a:off x="1828800" y="2743200"/>
                <a:ext cx="1905458" cy="462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379A67B-A333-ED47-8623-261668EE1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43200"/>
                <a:ext cx="1905458" cy="462627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7A6AD1-6DF3-0B43-BF18-37C9C393B900}"/>
                  </a:ext>
                </a:extLst>
              </p:cNvPr>
              <p:cNvSpPr/>
              <p:nvPr/>
            </p:nvSpPr>
            <p:spPr>
              <a:xfrm>
                <a:off x="1828800" y="4274127"/>
                <a:ext cx="24669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7A6AD1-6DF3-0B43-BF18-37C9C393B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274127"/>
                <a:ext cx="2466957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CD59E6-E4B6-7944-8B51-0A5F30791075}"/>
                  </a:ext>
                </a:extLst>
              </p:cNvPr>
              <p:cNvSpPr/>
              <p:nvPr/>
            </p:nvSpPr>
            <p:spPr>
              <a:xfrm>
                <a:off x="1828800" y="5136573"/>
                <a:ext cx="3765325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=∆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=∆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CD59E6-E4B6-7944-8B51-0A5F30791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136573"/>
                <a:ext cx="3765325" cy="462884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76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5B62D-8140-6F44-8763-B88804C0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8309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487B"/>
                </a:solidFill>
              </a:rPr>
              <a:t>From the price changes, one derives the following changes in quantities of trade: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13CB4F-3809-514D-9127-8A57A690336D}"/>
                  </a:ext>
                </a:extLst>
              </p:cNvPr>
              <p:cNvSpPr/>
              <p:nvPr/>
            </p:nvSpPr>
            <p:spPr>
              <a:xfrm>
                <a:off x="1752600" y="2438400"/>
                <a:ext cx="2600584" cy="462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13CB4F-3809-514D-9127-8A57A6903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38400"/>
                <a:ext cx="2600584" cy="462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20BAF4F-F118-944C-AC1F-5B4046BDA3F8}"/>
                  </a:ext>
                </a:extLst>
              </p:cNvPr>
              <p:cNvSpPr/>
              <p:nvPr/>
            </p:nvSpPr>
            <p:spPr>
              <a:xfrm>
                <a:off x="1752600" y="2971800"/>
                <a:ext cx="4222438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20BAF4F-F118-944C-AC1F-5B4046BDA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971800"/>
                <a:ext cx="4222438" cy="462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66DADE-72EA-1E49-9DD0-99EB70F5E556}"/>
                  </a:ext>
                </a:extLst>
              </p:cNvPr>
              <p:cNvSpPr/>
              <p:nvPr/>
            </p:nvSpPr>
            <p:spPr>
              <a:xfrm>
                <a:off x="1752600" y="3657600"/>
                <a:ext cx="274164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66DADE-72EA-1E49-9DD0-99EB70F5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2741648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6B5CBA-3D38-8247-A6B4-795A5F989ECD}"/>
                  </a:ext>
                </a:extLst>
              </p:cNvPr>
              <p:cNvSpPr/>
              <p:nvPr/>
            </p:nvSpPr>
            <p:spPr>
              <a:xfrm>
                <a:off x="1752600" y="4419600"/>
                <a:ext cx="2788520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6B5CBA-3D38-8247-A6B4-795A5F989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419600"/>
                <a:ext cx="2788520" cy="468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07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My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1471172"/>
          </a:xfrm>
        </p:spPr>
        <p:txBody>
          <a:bodyPr/>
          <a:lstStyle/>
          <a:p>
            <a:r>
              <a:rPr lang="en-US" sz="2800" dirty="0"/>
              <a:t>FTAs</a:t>
            </a:r>
          </a:p>
          <a:p>
            <a:r>
              <a:rPr lang="en-US" sz="2800" dirty="0"/>
              <a:t>Willi has touched on these throughout his career, as have most of us in the trade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9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5B62D-8140-6F44-8763-B88804C0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459818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487B"/>
                </a:solidFill>
              </a:rPr>
              <a:t>As must be from market equilibrium</a:t>
            </a: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487B"/>
                </a:solidFill>
              </a:rPr>
              <a:t>Thus the added exports of the partner country include the new imports of country A plus the reduced exports of countries C and D.  The latter trade may be said to be “diverted,” but we label</a:t>
            </a: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487B"/>
                </a:solidFill>
              </a:rPr>
              <a:t>and</a:t>
            </a: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487B"/>
                </a:solidFill>
              </a:rPr>
              <a:t>because it is </a:t>
            </a:r>
            <a:r>
              <a:rPr lang="en-US" sz="2400" u="sng" dirty="0">
                <a:solidFill>
                  <a:srgbClr val="00487B"/>
                </a:solidFill>
              </a:rPr>
              <a:t>reversal </a:t>
            </a:r>
            <a:r>
              <a:rPr lang="en-US" sz="2400" dirty="0">
                <a:solidFill>
                  <a:srgbClr val="00487B"/>
                </a:solidFill>
              </a:rPr>
              <a:t> of trade diversion from the prior FTA.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B8EF15-59F8-D54B-B6EB-96A2E5C8F0B5}"/>
                  </a:ext>
                </a:extLst>
              </p:cNvPr>
              <p:cNvSpPr/>
              <p:nvPr/>
            </p:nvSpPr>
            <p:spPr>
              <a:xfrm>
                <a:off x="1828800" y="1905000"/>
                <a:ext cx="3485185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B8EF15-59F8-D54B-B6EB-96A2E5C8F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05000"/>
                <a:ext cx="3485185" cy="462884"/>
              </a:xfrm>
              <a:prstGeom prst="rect">
                <a:avLst/>
              </a:prstGeom>
              <a:blipFill>
                <a:blip r:embed="rId2"/>
                <a:stretch>
                  <a:fillRect l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71F343D-8B00-AF4A-9654-AFF7DE3646EB}"/>
                  </a:ext>
                </a:extLst>
              </p:cNvPr>
              <p:cNvSpPr/>
              <p:nvPr/>
            </p:nvSpPr>
            <p:spPr>
              <a:xfrm>
                <a:off x="1752600" y="3886200"/>
                <a:ext cx="3501664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2400" dirty="0"/>
                  <a:t> as “trade diversion”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71F343D-8B00-AF4A-9654-AFF7DE364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86200"/>
                <a:ext cx="3501664" cy="462884"/>
              </a:xfrm>
              <a:prstGeom prst="rect">
                <a:avLst/>
              </a:prstGeom>
              <a:blipFill>
                <a:blip r:embed="rId3"/>
                <a:stretch>
                  <a:fillRect t="-8108" r="-18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A4D0A7-9E9B-0849-BBBE-AD81CE530685}"/>
                  </a:ext>
                </a:extLst>
              </p:cNvPr>
              <p:cNvSpPr/>
              <p:nvPr/>
            </p:nvSpPr>
            <p:spPr>
              <a:xfrm>
                <a:off x="1752600" y="4724400"/>
                <a:ext cx="35494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sz="2400" dirty="0"/>
                  <a:t> as “trade reversion”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A4D0A7-9E9B-0849-BBBE-AD81CE530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724400"/>
                <a:ext cx="3549433" cy="461665"/>
              </a:xfrm>
              <a:prstGeom prst="rect">
                <a:avLst/>
              </a:prstGeom>
              <a:blipFill>
                <a:blip r:embed="rId4"/>
                <a:stretch>
                  <a:fillRect t="-8333" r="-1786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356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5B62D-8140-6F44-8763-B88804C0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9048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487B"/>
                </a:solidFill>
              </a:rPr>
              <a:t>Thus</a:t>
            </a: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CBB409-FC69-9C4A-860B-9D96DA188730}"/>
                  </a:ext>
                </a:extLst>
              </p:cNvPr>
              <p:cNvSpPr/>
              <p:nvPr/>
            </p:nvSpPr>
            <p:spPr>
              <a:xfrm>
                <a:off x="1676400" y="2057400"/>
                <a:ext cx="4965655" cy="462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𝑇𝑟𝑎𝑑𝑒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𝐶𝑟𝑒𝑎𝑡𝑖𝑜𝑛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CBB409-FC69-9C4A-860B-9D96DA188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057400"/>
                <a:ext cx="4965655" cy="462627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C0C3CD5-641E-D146-B92F-4F2201C80C1F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51576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𝑇𝑟𝑎𝑑𝑒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𝑅𝑒𝑣𝑒𝑟𝑠𝑖𝑜𝑛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C0C3CD5-641E-D146-B92F-4F2201C80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429000"/>
                <a:ext cx="5157629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9C006D3-15EE-3941-B06E-9DDCF18F9341}"/>
                  </a:ext>
                </a:extLst>
              </p:cNvPr>
              <p:cNvSpPr/>
              <p:nvPr/>
            </p:nvSpPr>
            <p:spPr>
              <a:xfrm>
                <a:off x="1600200" y="2743200"/>
                <a:ext cx="5317033" cy="462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𝑇𝑟𝑎𝑑𝑒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𝐷𝑖𝑣𝑒𝑟𝑠𝑖𝑜𝑛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9C006D3-15EE-3941-B06E-9DDCF18F9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743200"/>
                <a:ext cx="5317033" cy="462627"/>
              </a:xfrm>
              <a:prstGeom prst="rect">
                <a:avLst/>
              </a:prstGeom>
              <a:blipFill>
                <a:blip r:embed="rId4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948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5B62D-8140-6F44-8763-B88804C0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5652830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rgbClr val="00487B"/>
                </a:solidFill>
              </a:rPr>
              <a:t>Welfare effects of new FTA</a:t>
            </a:r>
          </a:p>
          <a:p>
            <a:pPr marL="0" indent="0">
              <a:spcBef>
                <a:spcPts val="800"/>
              </a:spcBef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rgbClr val="00487B"/>
                </a:solidFill>
              </a:rPr>
              <a:t>Country A (home):</a:t>
            </a:r>
          </a:p>
          <a:p>
            <a:pPr marL="0" indent="0">
              <a:spcBef>
                <a:spcPts val="800"/>
              </a:spcBef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rgbClr val="00487B"/>
                </a:solidFill>
              </a:rPr>
              <a:t>Country B (new partner):</a:t>
            </a:r>
          </a:p>
          <a:p>
            <a:pPr marL="0" indent="0">
              <a:spcBef>
                <a:spcPts val="800"/>
              </a:spcBef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rgbClr val="00487B"/>
                </a:solidFill>
              </a:rPr>
              <a:t>Country C (outside world):</a:t>
            </a:r>
          </a:p>
          <a:p>
            <a:pPr marL="0" indent="0">
              <a:spcBef>
                <a:spcPts val="800"/>
              </a:spcBef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rgbClr val="00487B"/>
                </a:solidFill>
              </a:rPr>
              <a:t>Country D (old partner):</a:t>
            </a:r>
          </a:p>
          <a:p>
            <a:pPr marL="0" indent="0">
              <a:spcBef>
                <a:spcPts val="800"/>
              </a:spcBef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endParaRPr lang="en-US" sz="2400" dirty="0">
              <a:solidFill>
                <a:srgbClr val="00487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E0238E-737C-DB4A-97F7-F2CC7B5A6B0F}"/>
                  </a:ext>
                </a:extLst>
              </p:cNvPr>
              <p:cNvSpPr/>
              <p:nvPr/>
            </p:nvSpPr>
            <p:spPr>
              <a:xfrm>
                <a:off x="1752600" y="2743200"/>
                <a:ext cx="5870838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𝑡𝑇𝐷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E0238E-737C-DB4A-97F7-F2CC7B5A6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43200"/>
                <a:ext cx="5870838" cy="509178"/>
              </a:xfrm>
              <a:prstGeom prst="rect">
                <a:avLst/>
              </a:prstGeom>
              <a:blipFill>
                <a:blip r:embed="rId2"/>
                <a:stretch>
                  <a:fillRect t="-112500" b="-17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3276F-3784-6843-9DE8-6CDFBDF86DC8}"/>
                  </a:ext>
                </a:extLst>
              </p:cNvPr>
              <p:cNvSpPr/>
              <p:nvPr/>
            </p:nvSpPr>
            <p:spPr>
              <a:xfrm>
                <a:off x="1219200" y="3557155"/>
                <a:ext cx="8077200" cy="796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𝑇𝐶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𝑇𝐷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𝑇𝑅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3276F-3784-6843-9DE8-6CDFBDF86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57155"/>
                <a:ext cx="8077200" cy="796115"/>
              </a:xfrm>
              <a:prstGeom prst="rect">
                <a:avLst/>
              </a:prstGeom>
              <a:blipFill>
                <a:blip r:embed="rId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A28C26-AB0B-B548-9980-CA6B6BED897F}"/>
                  </a:ext>
                </a:extLst>
              </p:cNvPr>
              <p:cNvSpPr/>
              <p:nvPr/>
            </p:nvSpPr>
            <p:spPr>
              <a:xfrm>
                <a:off x="1828800" y="4540827"/>
                <a:ext cx="3366819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b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𝑇𝐷</m:t>
                              </m:r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A28C26-AB0B-B548-9980-CA6B6BED8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540827"/>
                <a:ext cx="3366819" cy="793679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2897FB-896A-9547-8C01-7B2131FDC743}"/>
                  </a:ext>
                </a:extLst>
              </p:cNvPr>
              <p:cNvSpPr/>
              <p:nvPr/>
            </p:nvSpPr>
            <p:spPr>
              <a:xfrm>
                <a:off x="1828800" y="5476009"/>
                <a:ext cx="3388428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b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𝑇𝑅</m:t>
                              </m:r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2897FB-896A-9547-8C01-7B2131FDC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476009"/>
                <a:ext cx="3388428" cy="793679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1A8D85DB-A55B-DE41-85CE-03FC8C26FEA1}"/>
              </a:ext>
            </a:extLst>
          </p:cNvPr>
          <p:cNvSpPr/>
          <p:nvPr/>
        </p:nvSpPr>
        <p:spPr>
          <a:xfrm rot="5400000">
            <a:off x="6477000" y="1828800"/>
            <a:ext cx="228600" cy="1600200"/>
          </a:xfrm>
          <a:prstGeom prst="leftBrace">
            <a:avLst>
              <a:gd name="adj1" fmla="val 33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DBD159-11A7-5741-ACF1-A2C94B620686}"/>
              </a:ext>
            </a:extLst>
          </p:cNvPr>
          <p:cNvSpPr txBox="1"/>
          <p:nvPr/>
        </p:nvSpPr>
        <p:spPr>
          <a:xfrm>
            <a:off x="6019800" y="1905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n-lt"/>
              </a:rPr>
              <a:t>Lost tariff revenue</a:t>
            </a:r>
          </a:p>
        </p:txBody>
      </p:sp>
    </p:spTree>
    <p:extLst>
      <p:ext uri="{BB962C8B-B14F-4D97-AF65-F5344CB8AC3E}">
        <p14:creationId xmlns:p14="http://schemas.microsoft.com/office/powerpoint/2010/main" val="3401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5B62D-8140-6F44-8763-B88804C0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17912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487B"/>
                </a:solidFill>
              </a:rPr>
              <a:t>Welfare effects of new FTA on the World</a:t>
            </a: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487B"/>
                </a:solidFill>
              </a:rPr>
              <a:t>World (A+B+C+D):</a:t>
            </a:r>
          </a:p>
          <a:p>
            <a:pPr marL="0" indent="0">
              <a:buNone/>
            </a:pPr>
            <a:endParaRPr lang="en-US" sz="2400" dirty="0">
              <a:solidFill>
                <a:srgbClr val="00487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F5A4FF-C6D2-564C-A851-94A73D9EF684}"/>
                  </a:ext>
                </a:extLst>
              </p:cNvPr>
              <p:cNvSpPr/>
              <p:nvPr/>
            </p:nvSpPr>
            <p:spPr>
              <a:xfrm>
                <a:off x="2667000" y="3200400"/>
                <a:ext cx="4146904" cy="78380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𝑇𝐶𝑡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𝑇𝑅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F5A4FF-C6D2-564C-A851-94A73D9EF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200400"/>
                <a:ext cx="4146904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592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4-country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5B62D-8140-6F44-8763-B88804C0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3933384"/>
          </a:xfrm>
        </p:spPr>
        <p:txBody>
          <a:bodyPr/>
          <a:lstStyle/>
          <a:p>
            <a:r>
              <a:rPr lang="en-US" sz="2400" dirty="0">
                <a:solidFill>
                  <a:srgbClr val="00487B"/>
                </a:solidFill>
              </a:rPr>
              <a:t>Three countries, importer A, and exporters B, C, and D</a:t>
            </a:r>
          </a:p>
          <a:p>
            <a:r>
              <a:rPr lang="en-US" sz="2400" dirty="0">
                <a:solidFill>
                  <a:srgbClr val="00487B"/>
                </a:solidFill>
              </a:rPr>
              <a:t>Export supply and import demands are linear</a:t>
            </a:r>
          </a:p>
          <a:p>
            <a:r>
              <a:rPr lang="en-US" sz="2400" dirty="0">
                <a:solidFill>
                  <a:srgbClr val="00487B"/>
                </a:solidFill>
              </a:rPr>
              <a:t>Countries B, C, and D are identical</a:t>
            </a:r>
          </a:p>
          <a:p>
            <a:r>
              <a:rPr lang="en-US" sz="2400" dirty="0">
                <a:solidFill>
                  <a:srgbClr val="00487B"/>
                </a:solidFill>
              </a:rPr>
              <a:t>Two equilibria</a:t>
            </a:r>
          </a:p>
          <a:p>
            <a:pPr lvl="1"/>
            <a:r>
              <a:rPr lang="en-US" sz="2000" dirty="0">
                <a:solidFill>
                  <a:srgbClr val="00487B"/>
                </a:solidFill>
              </a:rPr>
              <a:t>1:  MFN tariff t on exports of both B and C</a:t>
            </a:r>
          </a:p>
          <a:p>
            <a:pPr lvl="2"/>
            <a:r>
              <a:rPr lang="en-US" sz="1600" dirty="0">
                <a:solidFill>
                  <a:srgbClr val="00487B"/>
                </a:solidFill>
              </a:rPr>
              <a:t>Zero tariff on exports of old FTA partner D</a:t>
            </a:r>
          </a:p>
          <a:p>
            <a:pPr lvl="1"/>
            <a:r>
              <a:rPr lang="en-US" sz="2000" dirty="0">
                <a:solidFill>
                  <a:srgbClr val="00487B"/>
                </a:solidFill>
              </a:rPr>
              <a:t>2:  New FTA of A and B:  </a:t>
            </a:r>
          </a:p>
          <a:p>
            <a:pPr lvl="2"/>
            <a:r>
              <a:rPr lang="en-US" sz="1800" dirty="0">
                <a:solidFill>
                  <a:srgbClr val="00487B"/>
                </a:solidFill>
              </a:rPr>
              <a:t>tariff t on exports of C only; </a:t>
            </a:r>
          </a:p>
          <a:p>
            <a:pPr lvl="2"/>
            <a:r>
              <a:rPr lang="en-US" sz="1800" dirty="0">
                <a:solidFill>
                  <a:srgbClr val="00487B"/>
                </a:solidFill>
              </a:rPr>
              <a:t>zero tariff on exports of two FTA partners B and 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7C1AA8-598C-134E-A862-F7EAB615C9CD}"/>
              </a:ext>
            </a:extLst>
          </p:cNvPr>
          <p:cNvSpPr/>
          <p:nvPr/>
        </p:nvSpPr>
        <p:spPr>
          <a:xfrm>
            <a:off x="1828800" y="2667000"/>
            <a:ext cx="4800600" cy="45037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61ABC-BD60-DC40-9D23-6E889F502E72}"/>
              </a:ext>
            </a:extLst>
          </p:cNvPr>
          <p:cNvSpPr txBox="1"/>
          <p:nvPr/>
        </p:nvSpPr>
        <p:spPr>
          <a:xfrm>
            <a:off x="6629400" y="2667000"/>
            <a:ext cx="1580316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487B"/>
                </a:solidFill>
              </a:rPr>
              <a:t>For simplicity</a:t>
            </a:r>
          </a:p>
        </p:txBody>
      </p:sp>
    </p:spTree>
    <p:extLst>
      <p:ext uri="{BB962C8B-B14F-4D97-AF65-F5344CB8AC3E}">
        <p14:creationId xmlns:p14="http://schemas.microsoft.com/office/powerpoint/2010/main" val="192530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CA9309B-8443-A949-856D-028087FCC4B6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5696" y="4257676"/>
                <a:ext cx="638175" cy="923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96" y="4257676"/>
                <a:ext cx="638175" cy="923523"/>
              </a:xfrm>
              <a:prstGeom prst="rect">
                <a:avLst/>
              </a:prstGeom>
              <a:blipFill>
                <a:blip r:embed="rId2"/>
                <a:stretch>
                  <a:fillRect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34070" y="1771650"/>
            <a:ext cx="353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to Country B</a:t>
            </a:r>
          </a:p>
        </p:txBody>
      </p:sp>
      <p:cxnSp>
        <p:nvCxnSpPr>
          <p:cNvPr id="71" name="Straight Connector 70"/>
          <p:cNvCxnSpPr>
            <a:cxnSpLocks/>
          </p:cNvCxnSpPr>
          <p:nvPr/>
        </p:nvCxnSpPr>
        <p:spPr>
          <a:xfrm>
            <a:off x="1143000" y="3371850"/>
            <a:ext cx="5029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3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B83776B-665B-B34D-80C7-53B44EE23349}"/>
                  </a:ext>
                </a:extLst>
              </p:cNvPr>
              <p:cNvSpPr txBox="1"/>
              <p:nvPr/>
            </p:nvSpPr>
            <p:spPr>
              <a:xfrm>
                <a:off x="4686300" y="4171950"/>
                <a:ext cx="2857500" cy="405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effectLst/>
                  </a:rPr>
                  <a:t> </a:t>
                </a:r>
                <a:endParaRPr lang="en-US" baseline="30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B83776B-665B-B34D-80C7-53B44EE2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4171950"/>
                <a:ext cx="2857500" cy="405560"/>
              </a:xfrm>
              <a:prstGeom prst="rect">
                <a:avLst/>
              </a:prstGeom>
              <a:blipFill>
                <a:blip r:embed="rId4"/>
                <a:stretch>
                  <a:fillRect l="-44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BFC6121-825A-3A4C-B0E3-B7520E905B7A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BFC6121-825A-3A4C-B0E3-B7520E905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65016ED6-25B8-9740-A630-3EDA28177D7B}"/>
              </a:ext>
            </a:extLst>
          </p:cNvPr>
          <p:cNvSpPr txBox="1"/>
          <p:nvPr/>
        </p:nvSpPr>
        <p:spPr>
          <a:xfrm>
            <a:off x="2857500" y="1143001"/>
            <a:ext cx="2800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Export Supplies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B6E16FC-C0B4-094B-8078-9C64D70FFABF}"/>
                  </a:ext>
                </a:extLst>
              </p:cNvPr>
              <p:cNvSpPr txBox="1"/>
              <p:nvPr/>
            </p:nvSpPr>
            <p:spPr>
              <a:xfrm>
                <a:off x="5943600" y="3429001"/>
                <a:ext cx="2667000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 </a:t>
                </a:r>
                <a:endParaRPr lang="en-US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B6E16FC-C0B4-094B-8078-9C64D70FF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429001"/>
                <a:ext cx="2667000" cy="376963"/>
              </a:xfrm>
              <a:prstGeom prst="rect">
                <a:avLst/>
              </a:prstGeom>
              <a:blipFill>
                <a:blip r:embed="rId6"/>
                <a:stretch>
                  <a:fillRect l="-95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9C75D09-0F53-DF48-AD8E-38C815DBE7E1}"/>
                  </a:ext>
                </a:extLst>
              </p:cNvPr>
              <p:cNvSpPr txBox="1"/>
              <p:nvPr/>
            </p:nvSpPr>
            <p:spPr>
              <a:xfrm>
                <a:off x="5791200" y="2286000"/>
                <a:ext cx="2514600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 </a:t>
                </a:r>
                <a:endParaRPr lang="en-US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9C75D09-0F53-DF48-AD8E-38C815DBE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2514600" cy="376963"/>
              </a:xfrm>
              <a:prstGeom prst="rect">
                <a:avLst/>
              </a:prstGeom>
              <a:blipFill>
                <a:blip r:embed="rId7"/>
                <a:stretch>
                  <a:fillRect l="-101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8CAB4-9CA7-C945-AEE9-3207A953AE03}"/>
              </a:ext>
            </a:extLst>
          </p:cNvPr>
          <p:cNvCxnSpPr>
            <a:cxnSpLocks/>
          </p:cNvCxnSpPr>
          <p:nvPr/>
        </p:nvCxnSpPr>
        <p:spPr>
          <a:xfrm>
            <a:off x="1266825" y="4286250"/>
            <a:ext cx="10477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B71F0D-DBBC-B247-84E9-0E33FACC9F0D}"/>
                  </a:ext>
                </a:extLst>
              </p:cNvPr>
              <p:cNvSpPr txBox="1"/>
              <p:nvPr/>
            </p:nvSpPr>
            <p:spPr>
              <a:xfrm>
                <a:off x="1361952" y="4122222"/>
                <a:ext cx="2114550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B71F0D-DBBC-B247-84E9-0E33FACC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952" y="4122222"/>
                <a:ext cx="2114550" cy="370230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1DC24F5-8E62-924A-A6C1-4C433BCA8E0C}"/>
                  </a:ext>
                </a:extLst>
              </p:cNvPr>
              <p:cNvSpPr txBox="1"/>
              <p:nvPr/>
            </p:nvSpPr>
            <p:spPr>
              <a:xfrm>
                <a:off x="4114800" y="2667000"/>
                <a:ext cx="2895600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effectLst/>
                  </a:rPr>
                  <a:t> </a:t>
                </a:r>
                <a:endParaRPr lang="en-US" baseline="30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1DC24F5-8E62-924A-A6C1-4C433BCA8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667000"/>
                <a:ext cx="2895600" cy="370230"/>
              </a:xfrm>
              <a:prstGeom prst="rect">
                <a:avLst/>
              </a:prstGeom>
              <a:blipFill>
                <a:blip r:embed="rId9"/>
                <a:stretch>
                  <a:fillRect l="-87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17A838F-B57C-AF43-860E-05141BB120C7}"/>
              </a:ext>
            </a:extLst>
          </p:cNvPr>
          <p:cNvCxnSpPr>
            <a:cxnSpLocks/>
          </p:cNvCxnSpPr>
          <p:nvPr/>
        </p:nvCxnSpPr>
        <p:spPr>
          <a:xfrm flipV="1">
            <a:off x="4000500" y="3943350"/>
            <a:ext cx="1485900" cy="457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C034453-FF7B-AE4B-B71D-316FC4C9580C}"/>
              </a:ext>
            </a:extLst>
          </p:cNvPr>
          <p:cNvCxnSpPr>
            <a:cxnSpLocks/>
          </p:cNvCxnSpPr>
          <p:nvPr/>
        </p:nvCxnSpPr>
        <p:spPr>
          <a:xfrm>
            <a:off x="1371600" y="4200525"/>
            <a:ext cx="0" cy="85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1438139-4DCE-6F46-8D3D-3A73B2D78A37}"/>
              </a:ext>
            </a:extLst>
          </p:cNvPr>
          <p:cNvCxnSpPr>
            <a:cxnSpLocks/>
          </p:cNvCxnSpPr>
          <p:nvPr/>
        </p:nvCxnSpPr>
        <p:spPr>
          <a:xfrm flipV="1">
            <a:off x="4000500" y="2914650"/>
            <a:ext cx="1485900" cy="457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1640F1F-1A90-E547-BEF8-DDC4CB1E4E82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1640F1F-1A90-E547-BEF8-DDC4CB1E4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10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387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F692276-B995-014A-B45F-7700E72F9D62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FA78F6B-4EF9-3F43-A122-38D606931225}"/>
              </a:ext>
            </a:extLst>
          </p:cNvPr>
          <p:cNvSpPr txBox="1"/>
          <p:nvPr/>
        </p:nvSpPr>
        <p:spPr>
          <a:xfrm>
            <a:off x="857250" y="1143001"/>
            <a:ext cx="7372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Equilibrium 1:  A has FTA with 1 country, 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BF641EA-696B-904A-B254-9E74194E81E4}"/>
                  </a:ext>
                </a:extLst>
              </p:cNvPr>
              <p:cNvSpPr/>
              <p:nvPr/>
            </p:nvSpPr>
            <p:spPr>
              <a:xfrm>
                <a:off x="1428750" y="4743450"/>
                <a:ext cx="400050" cy="656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BF641EA-696B-904A-B254-9E74194E8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4743450"/>
                <a:ext cx="400050" cy="656334"/>
              </a:xfrm>
              <a:prstGeom prst="rect">
                <a:avLst/>
              </a:prstGeom>
              <a:blipFill>
                <a:blip r:embed="rId6"/>
                <a:stretch>
                  <a:fillRect r="-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9E05563-3473-5348-B66C-DE4F19C4CC18}"/>
                  </a:ext>
                </a:extLst>
              </p:cNvPr>
              <p:cNvSpPr/>
              <p:nvPr/>
            </p:nvSpPr>
            <p:spPr>
              <a:xfrm>
                <a:off x="2628900" y="4743450"/>
                <a:ext cx="400050" cy="372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9E05563-3473-5348-B66C-DE4F19C4C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4743450"/>
                <a:ext cx="400050" cy="372666"/>
              </a:xfrm>
              <a:prstGeom prst="rect">
                <a:avLst/>
              </a:prstGeom>
              <a:blipFill>
                <a:blip r:embed="rId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708522D-AB9C-D646-9B17-C1D324510F2C}"/>
                  </a:ext>
                </a:extLst>
              </p:cNvPr>
              <p:cNvSpPr/>
              <p:nvPr/>
            </p:nvSpPr>
            <p:spPr>
              <a:xfrm>
                <a:off x="5638800" y="4724400"/>
                <a:ext cx="1849352" cy="657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708522D-AB9C-D646-9B17-C1D324510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724400"/>
                <a:ext cx="1849352" cy="6577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85FA07-8242-E544-B4B6-D6AD411F8DAA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85FA07-8242-E544-B4B6-D6AD411F8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9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EDCC594-6100-F543-841B-874908D6CB12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EDCC594-6100-F543-841B-874908D6C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7107CF9-7B8A-F446-B6DD-8EEBFF6FEE43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</p:spTree>
    <p:extLst>
      <p:ext uri="{BB962C8B-B14F-4D97-AF65-F5344CB8AC3E}">
        <p14:creationId xmlns:p14="http://schemas.microsoft.com/office/powerpoint/2010/main" val="3852845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99E9A7F-9C32-4743-B641-C9A6880E9A4D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18397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BF641EA-696B-904A-B254-9E74194E81E4}"/>
                  </a:ext>
                </a:extLst>
              </p:cNvPr>
              <p:cNvSpPr/>
              <p:nvPr/>
            </p:nvSpPr>
            <p:spPr>
              <a:xfrm>
                <a:off x="1428750" y="4743450"/>
                <a:ext cx="400050" cy="656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i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BF641EA-696B-904A-B254-9E74194E8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4743450"/>
                <a:ext cx="400050" cy="656334"/>
              </a:xfrm>
              <a:prstGeom prst="rect">
                <a:avLst/>
              </a:prstGeom>
              <a:blipFill>
                <a:blip r:embed="rId6"/>
                <a:stretch>
                  <a:fillRect r="-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9E05563-3473-5348-B66C-DE4F19C4CC18}"/>
                  </a:ext>
                </a:extLst>
              </p:cNvPr>
              <p:cNvSpPr/>
              <p:nvPr/>
            </p:nvSpPr>
            <p:spPr>
              <a:xfrm>
                <a:off x="2628900" y="4743450"/>
                <a:ext cx="400050" cy="372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9E05563-3473-5348-B66C-DE4F19C4C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4743450"/>
                <a:ext cx="400050" cy="372666"/>
              </a:xfrm>
              <a:prstGeom prst="rect">
                <a:avLst/>
              </a:prstGeom>
              <a:blipFill>
                <a:blip r:embed="rId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708522D-AB9C-D646-9B17-C1D324510F2C}"/>
                  </a:ext>
                </a:extLst>
              </p:cNvPr>
              <p:cNvSpPr/>
              <p:nvPr/>
            </p:nvSpPr>
            <p:spPr>
              <a:xfrm>
                <a:off x="6286500" y="4743450"/>
                <a:ext cx="570349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708522D-AB9C-D646-9B17-C1D324510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0" y="4743450"/>
                <a:ext cx="570349" cy="37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19CA497C-6932-0847-B5E4-FD03224DC90C}"/>
              </a:ext>
            </a:extLst>
          </p:cNvPr>
          <p:cNvSpPr txBox="1"/>
          <p:nvPr/>
        </p:nvSpPr>
        <p:spPr>
          <a:xfrm>
            <a:off x="857250" y="1143001"/>
            <a:ext cx="7372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Equilibrium 2:  A has FTA with 2 countries, B &amp; 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B0FADCC-3BCD-CB49-AF2F-FD43A533E4DB}"/>
                  </a:ext>
                </a:extLst>
              </p:cNvPr>
              <p:cNvSpPr/>
              <p:nvPr/>
            </p:nvSpPr>
            <p:spPr>
              <a:xfrm>
                <a:off x="1143000" y="4743450"/>
                <a:ext cx="400050" cy="376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B0FADCC-3BCD-CB49-AF2F-FD43A533E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43450"/>
                <a:ext cx="400050" cy="3765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CE08A20-BA95-AC41-B71E-D8864AD731F3}"/>
                  </a:ext>
                </a:extLst>
              </p:cNvPr>
              <p:cNvSpPr/>
              <p:nvPr/>
            </p:nvSpPr>
            <p:spPr>
              <a:xfrm>
                <a:off x="2286000" y="4743450"/>
                <a:ext cx="400050" cy="654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CE08A20-BA95-AC41-B71E-D8864AD73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743450"/>
                <a:ext cx="400050" cy="654025"/>
              </a:xfrm>
              <a:prstGeom prst="rect">
                <a:avLst/>
              </a:prstGeom>
              <a:blipFill>
                <a:blip r:embed="rId10"/>
                <a:stretch>
                  <a:fillRect r="-5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FEB3152-B2AF-0144-A1D7-F7EFC38B695E}"/>
                  </a:ext>
                </a:extLst>
              </p:cNvPr>
              <p:cNvSpPr/>
              <p:nvPr/>
            </p:nvSpPr>
            <p:spPr>
              <a:xfrm>
                <a:off x="6686550" y="4743450"/>
                <a:ext cx="570349" cy="374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FEB3152-B2AF-0144-A1D7-F7EFC38B6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50" y="4743450"/>
                <a:ext cx="570349" cy="3745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DD249B9-3AF9-C64D-80AB-D7D0CAF1EDCF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DD249B9-3AF9-C64D-80AB-D7D0CAF1E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12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FDF66D3-E9B9-9D44-BD70-374408969CD1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FDF66D3-E9B9-9D44-BD70-374408969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A169B90-22A3-6842-9D70-5584BF9BF34F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</p:spTree>
    <p:extLst>
      <p:ext uri="{BB962C8B-B14F-4D97-AF65-F5344CB8AC3E}">
        <p14:creationId xmlns:p14="http://schemas.microsoft.com/office/powerpoint/2010/main" val="2952953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F5E21346-5834-D346-90E0-98D5DEDE75B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BF641EA-696B-904A-B254-9E74194E81E4}"/>
                  </a:ext>
                </a:extLst>
              </p:cNvPr>
              <p:cNvSpPr/>
              <p:nvPr/>
            </p:nvSpPr>
            <p:spPr>
              <a:xfrm>
                <a:off x="1428750" y="4743450"/>
                <a:ext cx="400050" cy="656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BF641EA-696B-904A-B254-9E74194E8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4743450"/>
                <a:ext cx="400050" cy="656334"/>
              </a:xfrm>
              <a:prstGeom prst="rect">
                <a:avLst/>
              </a:prstGeom>
              <a:blipFill>
                <a:blip r:embed="rId6"/>
                <a:stretch>
                  <a:fillRect r="-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9E05563-3473-5348-B66C-DE4F19C4CC18}"/>
                  </a:ext>
                </a:extLst>
              </p:cNvPr>
              <p:cNvSpPr/>
              <p:nvPr/>
            </p:nvSpPr>
            <p:spPr>
              <a:xfrm>
                <a:off x="2628900" y="4743450"/>
                <a:ext cx="400050" cy="372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9E05563-3473-5348-B66C-DE4F19C4C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4743450"/>
                <a:ext cx="400050" cy="372666"/>
              </a:xfrm>
              <a:prstGeom prst="rect">
                <a:avLst/>
              </a:prstGeom>
              <a:blipFill>
                <a:blip r:embed="rId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708522D-AB9C-D646-9B17-C1D324510F2C}"/>
                  </a:ext>
                </a:extLst>
              </p:cNvPr>
              <p:cNvSpPr/>
              <p:nvPr/>
            </p:nvSpPr>
            <p:spPr>
              <a:xfrm>
                <a:off x="6286500" y="4743450"/>
                <a:ext cx="570349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708522D-AB9C-D646-9B17-C1D324510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0" y="4743450"/>
                <a:ext cx="570349" cy="37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19CA497C-6932-0847-B5E4-FD03224DC90C}"/>
              </a:ext>
            </a:extLst>
          </p:cNvPr>
          <p:cNvSpPr txBox="1"/>
          <p:nvPr/>
        </p:nvSpPr>
        <p:spPr>
          <a:xfrm>
            <a:off x="857250" y="1143001"/>
            <a:ext cx="7372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Changes in Trade from expanding FTA to Country B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B0FADCC-3BCD-CB49-AF2F-FD43A533E4DB}"/>
                  </a:ext>
                </a:extLst>
              </p:cNvPr>
              <p:cNvSpPr/>
              <p:nvPr/>
            </p:nvSpPr>
            <p:spPr>
              <a:xfrm>
                <a:off x="1143000" y="4743450"/>
                <a:ext cx="400050" cy="376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B0FADCC-3BCD-CB49-AF2F-FD43A533E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43450"/>
                <a:ext cx="400050" cy="3765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CE08A20-BA95-AC41-B71E-D8864AD731F3}"/>
                  </a:ext>
                </a:extLst>
              </p:cNvPr>
              <p:cNvSpPr/>
              <p:nvPr/>
            </p:nvSpPr>
            <p:spPr>
              <a:xfrm>
                <a:off x="2286000" y="4743450"/>
                <a:ext cx="400050" cy="654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CE08A20-BA95-AC41-B71E-D8864AD73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743450"/>
                <a:ext cx="400050" cy="654025"/>
              </a:xfrm>
              <a:prstGeom prst="rect">
                <a:avLst/>
              </a:prstGeom>
              <a:blipFill>
                <a:blip r:embed="rId10"/>
                <a:stretch>
                  <a:fillRect r="-5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EB4B9CF-073D-AB4E-9741-748586853AAF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45059F-D68A-E241-BE25-20863324EC25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F864BD-2F76-BD4E-9C71-1A74EDB376FD}"/>
                  </a:ext>
                </a:extLst>
              </p:cNvPr>
              <p:cNvSpPr txBox="1"/>
              <p:nvPr/>
            </p:nvSpPr>
            <p:spPr>
              <a:xfrm>
                <a:off x="6477000" y="4038600"/>
                <a:ext cx="457200" cy="370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F864BD-2F76-BD4E-9C71-1A74EDB37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038600"/>
                <a:ext cx="457200" cy="370038"/>
              </a:xfrm>
              <a:prstGeom prst="rect">
                <a:avLst/>
              </a:prstGeom>
              <a:blipFill>
                <a:blip r:embed="rId11"/>
                <a:stretch>
                  <a:fillRect r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887C333-F57B-CE46-A15C-0F88163F0ADA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51C7C4-8681-AC46-97ED-78B782BE2E5C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299098-32EE-144F-A0DC-E6101F37B6E0}"/>
                  </a:ext>
                </a:extLst>
              </p:cNvPr>
              <p:cNvSpPr txBox="1"/>
              <p:nvPr/>
            </p:nvSpPr>
            <p:spPr>
              <a:xfrm>
                <a:off x="1295400" y="4038600"/>
                <a:ext cx="457200" cy="370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299098-32EE-144F-A0DC-E6101F37B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38600"/>
                <a:ext cx="457200" cy="370230"/>
              </a:xfrm>
              <a:prstGeom prst="rect">
                <a:avLst/>
              </a:prstGeom>
              <a:blipFill>
                <a:blip r:embed="rId12"/>
                <a:stretch>
                  <a:fillRect r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4768CD3-8EF2-2442-9716-8B085DF30287}"/>
                  </a:ext>
                </a:extLst>
              </p:cNvPr>
              <p:cNvSpPr txBox="1"/>
              <p:nvPr/>
            </p:nvSpPr>
            <p:spPr>
              <a:xfrm>
                <a:off x="2438400" y="4038600"/>
                <a:ext cx="457200" cy="368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4768CD3-8EF2-2442-9716-8B085DF30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038600"/>
                <a:ext cx="457200" cy="368627"/>
              </a:xfrm>
              <a:prstGeom prst="rect">
                <a:avLst/>
              </a:prstGeom>
              <a:blipFill>
                <a:blip r:embed="rId13"/>
                <a:stretch>
                  <a:fillRect r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A5D983B-0044-CA4B-A22A-79A58E08E62D}"/>
                  </a:ext>
                </a:extLst>
              </p:cNvPr>
              <p:cNvSpPr/>
              <p:nvPr/>
            </p:nvSpPr>
            <p:spPr>
              <a:xfrm>
                <a:off x="6686550" y="4743450"/>
                <a:ext cx="570349" cy="374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A5D983B-0044-CA4B-A22A-79A58E08E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50" y="4743450"/>
                <a:ext cx="570349" cy="3745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5861699-A52A-9547-9ED9-FFAF07E16A8E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5861699-A52A-9547-9ED9-FFAF07E16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15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C54A37A-7C7E-0B43-A210-2D5D1167528C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C54A37A-7C7E-0B43-A210-2D5D11675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DA731600-7C7A-7D4A-BAB3-096111A2E5E4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02ECADE-09FE-0943-9604-19ADEB46B4BF}"/>
                  </a:ext>
                </a:extLst>
              </p:cNvPr>
              <p:cNvSpPr txBox="1"/>
              <p:nvPr/>
            </p:nvSpPr>
            <p:spPr>
              <a:xfrm>
                <a:off x="1828800" y="4038600"/>
                <a:ext cx="457200" cy="368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02ECADE-09FE-0943-9604-19ADEB46B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38600"/>
                <a:ext cx="457200" cy="368627"/>
              </a:xfrm>
              <a:prstGeom prst="rect">
                <a:avLst/>
              </a:prstGeom>
              <a:blipFill>
                <a:blip r:embed="rId17"/>
                <a:stretch>
                  <a:fillRect r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53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17CFC0F5-4074-244B-AAD5-C40D537731AF}"/>
              </a:ext>
            </a:extLst>
          </p:cNvPr>
          <p:cNvSpPr/>
          <p:nvPr/>
        </p:nvSpPr>
        <p:spPr>
          <a:xfrm>
            <a:off x="-48861" y="612899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Trade Creation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EB4B9CF-073D-AB4E-9741-748586853AAF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45B6774-4AF6-9E45-8CB3-6CD8D8F6024D}"/>
                  </a:ext>
                </a:extLst>
              </p:cNvPr>
              <p:cNvSpPr txBox="1"/>
              <p:nvPr/>
            </p:nvSpPr>
            <p:spPr>
              <a:xfrm>
                <a:off x="1828800" y="4038600"/>
                <a:ext cx="457200" cy="368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45B6774-4AF6-9E45-8CB3-6CD8D8F60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38600"/>
                <a:ext cx="457200" cy="368627"/>
              </a:xfrm>
              <a:prstGeom prst="rect">
                <a:avLst/>
              </a:prstGeom>
              <a:blipFill>
                <a:blip r:embed="rId6"/>
                <a:stretch>
                  <a:fillRect r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45059F-D68A-E241-BE25-20863324EC25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F864BD-2F76-BD4E-9C71-1A74EDB376FD}"/>
                  </a:ext>
                </a:extLst>
              </p:cNvPr>
              <p:cNvSpPr txBox="1"/>
              <p:nvPr/>
            </p:nvSpPr>
            <p:spPr>
              <a:xfrm>
                <a:off x="6477000" y="4038600"/>
                <a:ext cx="457200" cy="370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F864BD-2F76-BD4E-9C71-1A74EDB37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038600"/>
                <a:ext cx="457200" cy="370038"/>
              </a:xfrm>
              <a:prstGeom prst="rect">
                <a:avLst/>
              </a:prstGeom>
              <a:blipFill>
                <a:blip r:embed="rId7"/>
                <a:stretch>
                  <a:fillRect r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887C333-F57B-CE46-A15C-0F88163F0ADA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51C7C4-8681-AC46-97ED-78B782BE2E5C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299098-32EE-144F-A0DC-E6101F37B6E0}"/>
                  </a:ext>
                </a:extLst>
              </p:cNvPr>
              <p:cNvSpPr txBox="1"/>
              <p:nvPr/>
            </p:nvSpPr>
            <p:spPr>
              <a:xfrm>
                <a:off x="1295400" y="4038600"/>
                <a:ext cx="457200" cy="370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299098-32EE-144F-A0DC-E6101F37B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38600"/>
                <a:ext cx="457200" cy="370230"/>
              </a:xfrm>
              <a:prstGeom prst="rect">
                <a:avLst/>
              </a:prstGeom>
              <a:blipFill>
                <a:blip r:embed="rId8"/>
                <a:stretch>
                  <a:fillRect r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4768CD3-8EF2-2442-9716-8B085DF30287}"/>
                  </a:ext>
                </a:extLst>
              </p:cNvPr>
              <p:cNvSpPr txBox="1"/>
              <p:nvPr/>
            </p:nvSpPr>
            <p:spPr>
              <a:xfrm>
                <a:off x="2438400" y="4038600"/>
                <a:ext cx="457200" cy="368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4768CD3-8EF2-2442-9716-8B085DF30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038600"/>
                <a:ext cx="457200" cy="368627"/>
              </a:xfrm>
              <a:prstGeom prst="rect">
                <a:avLst/>
              </a:prstGeom>
              <a:blipFill>
                <a:blip r:embed="rId9"/>
                <a:stretch>
                  <a:fillRect r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7F73418D-F120-9B43-B664-80C281596AEF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A0041713-3F90-3F49-9C1D-A98F6560F5A6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6C40C1E2-9958-7B4F-B5EE-5ED0EC32E017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3517B784-B349-EE49-991E-DF190D0571C9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2A999C2-C11E-6347-BB26-2477CD2FF891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C1C0D97-B02A-0042-9012-C297988CA320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D0498DD-B190-2B4B-B770-B8F1975CD401}"/>
              </a:ext>
            </a:extLst>
          </p:cNvPr>
          <p:cNvSpPr txBox="1"/>
          <p:nvPr/>
        </p:nvSpPr>
        <p:spPr>
          <a:xfrm>
            <a:off x="374904" y="1143001"/>
            <a:ext cx="841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Trade Creation (</a:t>
            </a:r>
            <a:r>
              <a:rPr lang="en-US" sz="2700" dirty="0">
                <a:solidFill>
                  <a:srgbClr val="00B050"/>
                </a:solidFill>
              </a:rPr>
              <a:t>TC</a:t>
            </a:r>
            <a:r>
              <a:rPr lang="en-US" sz="2700" dirty="0"/>
              <a:t>), Diversion (</a:t>
            </a:r>
            <a:r>
              <a:rPr lang="en-US" sz="2700" dirty="0">
                <a:solidFill>
                  <a:srgbClr val="FF0000"/>
                </a:solidFill>
              </a:rPr>
              <a:t>TD</a:t>
            </a:r>
            <a:r>
              <a:rPr lang="en-US" sz="2700" dirty="0"/>
              <a:t>), and Reversion (</a:t>
            </a:r>
            <a:r>
              <a:rPr lang="en-US" sz="2700" dirty="0">
                <a:solidFill>
                  <a:srgbClr val="0070C0"/>
                </a:solidFill>
              </a:rPr>
              <a:t>TR</a:t>
            </a:r>
            <a:r>
              <a:rPr lang="en-US" sz="27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AFA0F62-F8E7-6343-9CC8-5883E48DC529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AFA0F62-F8E7-6343-9CC8-5883E48DC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10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B0FC05D-4C92-D944-94A7-D0719CC7533C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B0FC05D-4C92-D944-94A7-D0719CC75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E2F988D-6405-1542-8DDF-A181EE779630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0467C-7D8C-8440-A70C-743DCE2D87D3}"/>
              </a:ext>
            </a:extLst>
          </p:cNvPr>
          <p:cNvSpPr txBox="1"/>
          <p:nvPr/>
        </p:nvSpPr>
        <p:spPr>
          <a:xfrm>
            <a:off x="5867400" y="4953000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Trade Creation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C4FC5C5-BFBA-2F41-9BFF-4D6D0C6FC447}"/>
              </a:ext>
            </a:extLst>
          </p:cNvPr>
          <p:cNvSpPr txBox="1"/>
          <p:nvPr/>
        </p:nvSpPr>
        <p:spPr>
          <a:xfrm>
            <a:off x="304800" y="4953000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Trade Diversion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B74323-3D07-4E49-B685-0A124E4958EE}"/>
              </a:ext>
            </a:extLst>
          </p:cNvPr>
          <p:cNvSpPr txBox="1"/>
          <p:nvPr/>
        </p:nvSpPr>
        <p:spPr>
          <a:xfrm>
            <a:off x="2209800" y="4953000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Trade Reversion</a:t>
            </a:r>
          </a:p>
        </p:txBody>
      </p:sp>
    </p:spTree>
    <p:extLst>
      <p:ext uri="{BB962C8B-B14F-4D97-AF65-F5344CB8AC3E}">
        <p14:creationId xmlns:p14="http://schemas.microsoft.com/office/powerpoint/2010/main" val="11137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  <p:bldP spid="70" grpId="0" animBg="1"/>
      <p:bldP spid="71" grpId="0" animBg="1"/>
      <p:bldP spid="72" grpId="0"/>
      <p:bldP spid="73" grpId="0"/>
      <p:bldP spid="3" grpId="0"/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2074414"/>
          </a:xfrm>
        </p:spPr>
        <p:txBody>
          <a:bodyPr/>
          <a:lstStyle/>
          <a:p>
            <a:r>
              <a:rPr lang="en-US" sz="2800" dirty="0"/>
              <a:t>Background</a:t>
            </a:r>
          </a:p>
          <a:p>
            <a:r>
              <a:rPr lang="en-US" sz="2800" dirty="0"/>
              <a:t>3-country case, in graphs</a:t>
            </a:r>
          </a:p>
          <a:p>
            <a:r>
              <a:rPr lang="en-US" sz="2800" dirty="0"/>
              <a:t>Somewhat more general case, in equations</a:t>
            </a:r>
          </a:p>
          <a:p>
            <a:r>
              <a:rPr lang="en-US" sz="2800" dirty="0"/>
              <a:t>4-country case, in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6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B07F765-5D4C-BE44-8BFC-1267D3CFA2E1}"/>
              </a:ext>
            </a:extLst>
          </p:cNvPr>
          <p:cNvSpPr/>
          <p:nvPr/>
        </p:nvSpPr>
        <p:spPr>
          <a:xfrm>
            <a:off x="0" y="480276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9CA497C-6932-0847-B5E4-FD03224DC90C}"/>
              </a:ext>
            </a:extLst>
          </p:cNvPr>
          <p:cNvSpPr txBox="1"/>
          <p:nvPr/>
        </p:nvSpPr>
        <p:spPr>
          <a:xfrm>
            <a:off x="374904" y="1143001"/>
            <a:ext cx="841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Trade Creation (</a:t>
            </a:r>
            <a:r>
              <a:rPr lang="en-US" sz="2700" dirty="0">
                <a:solidFill>
                  <a:srgbClr val="00B050"/>
                </a:solidFill>
              </a:rPr>
              <a:t>TC</a:t>
            </a:r>
            <a:r>
              <a:rPr lang="en-US" sz="2700" dirty="0"/>
              <a:t>), Diversion (</a:t>
            </a:r>
            <a:r>
              <a:rPr lang="en-US" sz="2700" dirty="0">
                <a:solidFill>
                  <a:srgbClr val="FF0000"/>
                </a:solidFill>
              </a:rPr>
              <a:t>TD</a:t>
            </a:r>
            <a:r>
              <a:rPr lang="en-US" sz="2700" dirty="0"/>
              <a:t>), and Reversion (</a:t>
            </a:r>
            <a:r>
              <a:rPr lang="en-US" sz="2700" dirty="0">
                <a:solidFill>
                  <a:srgbClr val="0070C0"/>
                </a:solidFill>
              </a:rPr>
              <a:t>TR</a:t>
            </a:r>
            <a:r>
              <a:rPr lang="en-US" sz="2700" dirty="0"/>
              <a:t>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EB4B9CF-073D-AB4E-9741-748586853AAF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45B6774-4AF6-9E45-8CB3-6CD8D8F6024D}"/>
                  </a:ext>
                </a:extLst>
              </p:cNvPr>
              <p:cNvSpPr txBox="1"/>
              <p:nvPr/>
            </p:nvSpPr>
            <p:spPr>
              <a:xfrm>
                <a:off x="1844069" y="4095169"/>
                <a:ext cx="457200" cy="368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45B6774-4AF6-9E45-8CB3-6CD8D8F60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69" y="4095169"/>
                <a:ext cx="457200" cy="368627"/>
              </a:xfrm>
              <a:prstGeom prst="rect">
                <a:avLst/>
              </a:prstGeom>
              <a:blipFill>
                <a:blip r:embed="rId6"/>
                <a:stretch>
                  <a:fillRect r="-216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45059F-D68A-E241-BE25-20863324EC25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F864BD-2F76-BD4E-9C71-1A74EDB376FD}"/>
                  </a:ext>
                </a:extLst>
              </p:cNvPr>
              <p:cNvSpPr txBox="1"/>
              <p:nvPr/>
            </p:nvSpPr>
            <p:spPr>
              <a:xfrm>
                <a:off x="6448439" y="4095168"/>
                <a:ext cx="457200" cy="370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F864BD-2F76-BD4E-9C71-1A74EDB37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39" y="4095168"/>
                <a:ext cx="457200" cy="370038"/>
              </a:xfrm>
              <a:prstGeom prst="rect">
                <a:avLst/>
              </a:prstGeom>
              <a:blipFill>
                <a:blip r:embed="rId7"/>
                <a:stretch>
                  <a:fillRect r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887C333-F57B-CE46-A15C-0F88163F0ADA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51C7C4-8681-AC46-97ED-78B782BE2E5C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299098-32EE-144F-A0DC-E6101F37B6E0}"/>
                  </a:ext>
                </a:extLst>
              </p:cNvPr>
              <p:cNvSpPr txBox="1"/>
              <p:nvPr/>
            </p:nvSpPr>
            <p:spPr>
              <a:xfrm>
                <a:off x="1293509" y="4102149"/>
                <a:ext cx="457200" cy="370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299098-32EE-144F-A0DC-E6101F37B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09" y="4102149"/>
                <a:ext cx="457200" cy="370230"/>
              </a:xfrm>
              <a:prstGeom prst="rect">
                <a:avLst/>
              </a:prstGeom>
              <a:blipFill>
                <a:blip r:embed="rId8"/>
                <a:stretch>
                  <a:fillRect r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4768CD3-8EF2-2442-9716-8B085DF30287}"/>
                  </a:ext>
                </a:extLst>
              </p:cNvPr>
              <p:cNvSpPr txBox="1"/>
              <p:nvPr/>
            </p:nvSpPr>
            <p:spPr>
              <a:xfrm>
                <a:off x="2415569" y="4095168"/>
                <a:ext cx="457200" cy="368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4768CD3-8EF2-2442-9716-8B085DF30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569" y="4095168"/>
                <a:ext cx="457200" cy="368627"/>
              </a:xfrm>
              <a:prstGeom prst="rect">
                <a:avLst/>
              </a:prstGeom>
              <a:blipFill>
                <a:blip r:embed="rId9"/>
                <a:stretch>
                  <a:fillRect r="-216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Left Brace 68">
            <a:extLst>
              <a:ext uri="{FF2B5EF4-FFF2-40B4-BE49-F238E27FC236}">
                <a16:creationId xmlns:a16="http://schemas.microsoft.com/office/drawing/2014/main" id="{A0041713-3F90-3F49-9C1D-A98F6560F5A6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6C40C1E2-9958-7B4F-B5EE-5ED0EC32E017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3517B784-B349-EE49-991E-DF190D0571C9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2823FD4-A24E-FA4E-B107-67B566727378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A1282FB1-F430-214B-9FE4-3FBD762FC365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4546E1C-0F1F-8F42-A358-F8CD99C65145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91BF378-AF7F-8543-86AE-B171609CFE68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319C8BE-3FB0-CD42-B8E0-4D868911D434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AAC5910C-D501-5147-AEB8-A1B1D89A8949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428474A-BAA1-0E4F-BD9F-F148077D33B3}"/>
                  </a:ext>
                </a:extLst>
              </p:cNvPr>
              <p:cNvSpPr txBox="1"/>
              <p:nvPr/>
            </p:nvSpPr>
            <p:spPr>
              <a:xfrm>
                <a:off x="1085850" y="5372100"/>
                <a:ext cx="7372350" cy="647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while a gain to Country B, is the sum of </a:t>
                </a:r>
                <a:r>
                  <a:rPr lang="en-US" i="1" dirty="0">
                    <a:solidFill>
                      <a:schemeClr val="tx1"/>
                    </a:solidFill>
                  </a:rPr>
                  <a:t>TC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i="1" dirty="0">
                    <a:solidFill>
                      <a:schemeClr val="tx1"/>
                    </a:solidFill>
                  </a:rPr>
                  <a:t>TD</a:t>
                </a:r>
                <a:r>
                  <a:rPr lang="en-US" dirty="0">
                    <a:solidFill>
                      <a:schemeClr val="tx1"/>
                    </a:solidFill>
                  </a:rPr>
                  <a:t>, &amp; </a:t>
                </a:r>
                <a:r>
                  <a:rPr lang="en-US" i="1" dirty="0">
                    <a:solidFill>
                      <a:schemeClr val="tx1"/>
                    </a:solidFill>
                  </a:rPr>
                  <a:t>TR</a:t>
                </a:r>
                <a:r>
                  <a:rPr lang="en-US" dirty="0">
                    <a:solidFill>
                      <a:schemeClr val="tx1"/>
                    </a:solidFill>
                  </a:rPr>
                  <a:t>,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428474A-BAA1-0E4F-BD9F-F148077D3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5372100"/>
                <a:ext cx="7372350" cy="647228"/>
              </a:xfrm>
              <a:prstGeom prst="rect">
                <a:avLst/>
              </a:prstGeom>
              <a:blipFill>
                <a:blip r:embed="rId10"/>
                <a:stretch>
                  <a:fillRect l="-688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9DE4ED1-EEA3-B84A-8A7A-C28D57F5DF4D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9DE4ED1-EEA3-B84A-8A7A-C28D57F5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11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07C65AA-6CE4-E844-A392-3C81EEABCDE9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07C65AA-6CE4-E844-A392-3C81EEABC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9336CE5F-D583-BC46-838E-5E7469E65A4D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7FA175A-8AD3-0A4E-9ACF-89207C594553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9E4FAB6-FFCB-0C4B-AE2D-094A0A936D5E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BC8F010-2D07-AE4D-B984-1D0EC3C7DDFA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</p:spTree>
    <p:extLst>
      <p:ext uri="{BB962C8B-B14F-4D97-AF65-F5344CB8AC3E}">
        <p14:creationId xmlns:p14="http://schemas.microsoft.com/office/powerpoint/2010/main" val="582230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E13CE9A-A71B-EC40-B2E7-42CC53D60FA9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2B352D-3D9B-064E-9FEA-B9DCD8B4A935}"/>
              </a:ext>
            </a:extLst>
          </p:cNvPr>
          <p:cNvSpPr/>
          <p:nvPr/>
        </p:nvSpPr>
        <p:spPr>
          <a:xfrm flipV="1">
            <a:off x="4003717" y="2920719"/>
            <a:ext cx="2556695" cy="233657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A5FEBBE0-CE28-7B4E-82B5-AD82213A7782}"/>
              </a:ext>
            </a:extLst>
          </p:cNvPr>
          <p:cNvSpPr/>
          <p:nvPr/>
        </p:nvSpPr>
        <p:spPr>
          <a:xfrm>
            <a:off x="65485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Country A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0EAB567-09D7-924C-AA17-93C8F40CAAE1}"/>
              </a:ext>
            </a:extLst>
          </p:cNvPr>
          <p:cNvSpPr/>
          <p:nvPr/>
        </p:nvSpPr>
        <p:spPr>
          <a:xfrm>
            <a:off x="1166485" y="2930600"/>
            <a:ext cx="465613" cy="100477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3F7F296-F451-A547-818B-6BAF124E5E9E}"/>
              </a:ext>
            </a:extLst>
          </p:cNvPr>
          <p:cNvSpPr/>
          <p:nvPr/>
        </p:nvSpPr>
        <p:spPr>
          <a:xfrm>
            <a:off x="1674190" y="2933258"/>
            <a:ext cx="250304" cy="100477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B280A26-AA0A-DB4F-A6DD-0BE8583E8585}"/>
              </a:ext>
            </a:extLst>
          </p:cNvPr>
          <p:cNvSpPr txBox="1"/>
          <p:nvPr/>
        </p:nvSpPr>
        <p:spPr>
          <a:xfrm>
            <a:off x="1028742" y="1437682"/>
            <a:ext cx="111371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Tariff revenue lost from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E78BD17-AC4A-9449-9479-E4A2572ACDC7}"/>
              </a:ext>
            </a:extLst>
          </p:cNvPr>
          <p:cNvSpPr txBox="1"/>
          <p:nvPr/>
        </p:nvSpPr>
        <p:spPr>
          <a:xfrm>
            <a:off x="1141220" y="2513412"/>
            <a:ext cx="54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114E6D5-DD71-B142-954A-83A0491C294F}"/>
              </a:ext>
            </a:extLst>
          </p:cNvPr>
          <p:cNvSpPr txBox="1"/>
          <p:nvPr/>
        </p:nvSpPr>
        <p:spPr>
          <a:xfrm>
            <a:off x="1504363" y="2513412"/>
            <a:ext cx="54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CEE4078-808A-4540-A4A9-D155C2872BBF}"/>
              </a:ext>
            </a:extLst>
          </p:cNvPr>
          <p:cNvCxnSpPr>
            <a:cxnSpLocks/>
            <a:stCxn id="88" idx="0"/>
            <a:endCxn id="87" idx="2"/>
          </p:cNvCxnSpPr>
          <p:nvPr/>
        </p:nvCxnSpPr>
        <p:spPr>
          <a:xfrm flipV="1">
            <a:off x="1413654" y="2361012"/>
            <a:ext cx="171947" cy="152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73809D7-90EA-4F4A-B860-30767C97F354}"/>
              </a:ext>
            </a:extLst>
          </p:cNvPr>
          <p:cNvCxnSpPr>
            <a:cxnSpLocks/>
            <a:stCxn id="89" idx="0"/>
            <a:endCxn id="87" idx="2"/>
          </p:cNvCxnSpPr>
          <p:nvPr/>
        </p:nvCxnSpPr>
        <p:spPr>
          <a:xfrm flipH="1" flipV="1">
            <a:off x="1585601" y="2361012"/>
            <a:ext cx="191196" cy="152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1B81FC4-7F1B-8745-967E-0ECC77C04429}"/>
              </a:ext>
            </a:extLst>
          </p:cNvPr>
          <p:cNvSpPr txBox="1"/>
          <p:nvPr/>
        </p:nvSpPr>
        <p:spPr>
          <a:xfrm>
            <a:off x="4301884" y="2272404"/>
            <a:ext cx="152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Net gain of A’s private sector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DA38369-FC2B-9648-B077-C1B3740E8528}"/>
              </a:ext>
            </a:extLst>
          </p:cNvPr>
          <p:cNvSpPr txBox="1"/>
          <p:nvPr/>
        </p:nvSpPr>
        <p:spPr>
          <a:xfrm>
            <a:off x="1085850" y="5372101"/>
            <a:ext cx="737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Note that trade reversion does not appear to affect A’s welfare.  I suspect this is an artifact of making export supplies from B and D the same.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C4DEA96-94E8-EE49-9A61-019A2B57C44F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C4DEA96-94E8-EE49-9A61-019A2B57C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ED85000-CC5A-7141-BB0E-3450E04EC87F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ED85000-CC5A-7141-BB0E-3450E04EC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AE69A293-DB2E-C74E-B994-B9C323BFCE13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38BB037-2105-E44E-8686-E6B85BE3F1A6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0933BE5-AE8F-5D4B-B82B-DD891656CBF5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FBDDC52-E1B1-3E41-AEE7-369EDFD77D32}"/>
                  </a:ext>
                </a:extLst>
              </p:cNvPr>
              <p:cNvSpPr txBox="1"/>
              <p:nvPr/>
            </p:nvSpPr>
            <p:spPr>
              <a:xfrm>
                <a:off x="1844069" y="4095169"/>
                <a:ext cx="457200" cy="368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FBDDC52-E1B1-3E41-AEE7-369EDFD7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69" y="4095169"/>
                <a:ext cx="457200" cy="368627"/>
              </a:xfrm>
              <a:prstGeom prst="rect">
                <a:avLst/>
              </a:prstGeom>
              <a:blipFill>
                <a:blip r:embed="rId8"/>
                <a:stretch>
                  <a:fillRect r="-216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182CAC1-85C1-5047-A2F4-3265C31F18AE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A36C4CB-C913-8F40-BE37-F15B9E0A2264}"/>
                  </a:ext>
                </a:extLst>
              </p:cNvPr>
              <p:cNvSpPr txBox="1"/>
              <p:nvPr/>
            </p:nvSpPr>
            <p:spPr>
              <a:xfrm>
                <a:off x="6448439" y="4095168"/>
                <a:ext cx="457200" cy="370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A36C4CB-C913-8F40-BE37-F15B9E0A2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39" y="4095168"/>
                <a:ext cx="457200" cy="370038"/>
              </a:xfrm>
              <a:prstGeom prst="rect">
                <a:avLst/>
              </a:prstGeom>
              <a:blipFill>
                <a:blip r:embed="rId9"/>
                <a:stretch>
                  <a:fillRect r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C503390-B2EF-9B46-A53E-7B7768E92C64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69632A5-1EBE-8A4A-8C3E-A9151A8DBC49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7881BDD-C566-124B-9274-0D3FD429B06B}"/>
                  </a:ext>
                </a:extLst>
              </p:cNvPr>
              <p:cNvSpPr txBox="1"/>
              <p:nvPr/>
            </p:nvSpPr>
            <p:spPr>
              <a:xfrm>
                <a:off x="1293509" y="4102149"/>
                <a:ext cx="457200" cy="370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7881BDD-C566-124B-9274-0D3FD429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09" y="4102149"/>
                <a:ext cx="457200" cy="370230"/>
              </a:xfrm>
              <a:prstGeom prst="rect">
                <a:avLst/>
              </a:prstGeom>
              <a:blipFill>
                <a:blip r:embed="rId10"/>
                <a:stretch>
                  <a:fillRect r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BCBF803-9D1E-094C-A1E6-A7F2EB7816F8}"/>
                  </a:ext>
                </a:extLst>
              </p:cNvPr>
              <p:cNvSpPr txBox="1"/>
              <p:nvPr/>
            </p:nvSpPr>
            <p:spPr>
              <a:xfrm>
                <a:off x="2415569" y="4095168"/>
                <a:ext cx="457200" cy="368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BCBF803-9D1E-094C-A1E6-A7F2EB781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569" y="4095168"/>
                <a:ext cx="457200" cy="368627"/>
              </a:xfrm>
              <a:prstGeom prst="rect">
                <a:avLst/>
              </a:prstGeom>
              <a:blipFill>
                <a:blip r:embed="rId11"/>
                <a:stretch>
                  <a:fillRect r="-216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Left Brace 112">
            <a:extLst>
              <a:ext uri="{FF2B5EF4-FFF2-40B4-BE49-F238E27FC236}">
                <a16:creationId xmlns:a16="http://schemas.microsoft.com/office/drawing/2014/main" id="{11938BA0-BF14-524A-89B2-69964BB2853D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Left Brace 113">
            <a:extLst>
              <a:ext uri="{FF2B5EF4-FFF2-40B4-BE49-F238E27FC236}">
                <a16:creationId xmlns:a16="http://schemas.microsoft.com/office/drawing/2014/main" id="{21628B14-BAB7-874F-8FB9-D0E786AAA49D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Left Brace 114">
            <a:extLst>
              <a:ext uri="{FF2B5EF4-FFF2-40B4-BE49-F238E27FC236}">
                <a16:creationId xmlns:a16="http://schemas.microsoft.com/office/drawing/2014/main" id="{A4A8B8F5-DABF-264E-843C-0D8F16380999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68EBFCD-7A3E-604B-ABC9-07570E85187E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C1A03AB-EFF4-DF47-BCB6-63D769FA43D2}"/>
                  </a:ext>
                </a:extLst>
              </p:cNvPr>
              <p:cNvSpPr txBox="1"/>
              <p:nvPr/>
            </p:nvSpPr>
            <p:spPr>
              <a:xfrm>
                <a:off x="2232631" y="4692698"/>
                <a:ext cx="457200" cy="368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C1A03AB-EFF4-DF47-BCB6-63D769FA4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631" y="4692698"/>
                <a:ext cx="457200" cy="368627"/>
              </a:xfrm>
              <a:prstGeom prst="rect">
                <a:avLst/>
              </a:prstGeom>
              <a:blipFill>
                <a:blip r:embed="rId12"/>
                <a:stretch>
                  <a:fillRect r="-216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117">
            <a:extLst>
              <a:ext uri="{FF2B5EF4-FFF2-40B4-BE49-F238E27FC236}">
                <a16:creationId xmlns:a16="http://schemas.microsoft.com/office/drawing/2014/main" id="{C34497D9-45A4-FF4C-85C6-988B348D94DC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4ADD244-9A5F-A645-B117-0CDCF95EB2FC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D4A0BD8-1D6C-6041-83E1-FF60B326DA7E}"/>
                  </a:ext>
                </a:extLst>
              </p:cNvPr>
              <p:cNvSpPr txBox="1"/>
              <p:nvPr/>
            </p:nvSpPr>
            <p:spPr>
              <a:xfrm>
                <a:off x="1454246" y="4696931"/>
                <a:ext cx="457200" cy="370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D4A0BD8-1D6C-6041-83E1-FF60B326D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46" y="4696931"/>
                <a:ext cx="457200" cy="370230"/>
              </a:xfrm>
              <a:prstGeom prst="rect">
                <a:avLst/>
              </a:prstGeom>
              <a:blipFill>
                <a:blip r:embed="rId13"/>
                <a:stretch>
                  <a:fillRect r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Rectangle 120">
            <a:extLst>
              <a:ext uri="{FF2B5EF4-FFF2-40B4-BE49-F238E27FC236}">
                <a16:creationId xmlns:a16="http://schemas.microsoft.com/office/drawing/2014/main" id="{361B2B26-C839-C049-9C33-7A4AA4BBD055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FB74E26-E7B1-BF4A-A7A7-E6F9D8C15EC3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EFFE2C2-9D99-BA46-A50F-3F817500F746}"/>
                  </a:ext>
                </a:extLst>
              </p:cNvPr>
              <p:cNvSpPr txBox="1"/>
              <p:nvPr/>
            </p:nvSpPr>
            <p:spPr>
              <a:xfrm>
                <a:off x="1813805" y="4699678"/>
                <a:ext cx="457200" cy="370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EFFE2C2-9D99-BA46-A50F-3F817500F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805" y="4699678"/>
                <a:ext cx="457200" cy="370038"/>
              </a:xfrm>
              <a:prstGeom prst="rect">
                <a:avLst/>
              </a:prstGeom>
              <a:blipFill>
                <a:blip r:embed="rId14"/>
                <a:stretch>
                  <a:fillRect r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123">
            <a:extLst>
              <a:ext uri="{FF2B5EF4-FFF2-40B4-BE49-F238E27FC236}">
                <a16:creationId xmlns:a16="http://schemas.microsoft.com/office/drawing/2014/main" id="{DBB8A2EC-2AE8-A74B-9BE2-0FD7CF6F91F7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C8C33D4-0302-F946-91BD-D16B145DCAEB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64A2F93-0779-044F-852E-6486263F239E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2BE90A0-ECD1-324E-AEAC-46D8207BADDA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6103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CBDC7F3-4BB6-6F44-831B-13F44F4A6A8E}"/>
              </a:ext>
            </a:extLst>
          </p:cNvPr>
          <p:cNvSpPr/>
          <p:nvPr/>
        </p:nvSpPr>
        <p:spPr>
          <a:xfrm>
            <a:off x="0" y="679626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2B352D-3D9B-064E-9FEA-B9DCD8B4A935}"/>
              </a:ext>
            </a:extLst>
          </p:cNvPr>
          <p:cNvSpPr/>
          <p:nvPr/>
        </p:nvSpPr>
        <p:spPr>
          <a:xfrm flipV="1">
            <a:off x="1138604" y="3152042"/>
            <a:ext cx="528151" cy="782515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A5FEBBE0-CE28-7B4E-82B5-AD82213A7782}"/>
              </a:ext>
            </a:extLst>
          </p:cNvPr>
          <p:cNvSpPr/>
          <p:nvPr/>
        </p:nvSpPr>
        <p:spPr>
          <a:xfrm flipV="1">
            <a:off x="1644162" y="3162845"/>
            <a:ext cx="870438" cy="776109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 on Country B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81DB83A-1BEF-B440-B448-F40FE010533A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81DB83A-1BEF-B440-B448-F40FE010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81B81FC4-7F1B-8745-967E-0ECC77C04429}"/>
              </a:ext>
            </a:extLst>
          </p:cNvPr>
          <p:cNvSpPr txBox="1"/>
          <p:nvPr/>
        </p:nvSpPr>
        <p:spPr>
          <a:xfrm>
            <a:off x="1171154" y="2485764"/>
            <a:ext cx="15235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Net gain of B’s private sector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ED9F25A-05BA-424C-8320-783B7CD0BB18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ED9F25A-05BA-424C-8320-783B7CD0B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8CFBCDF5-EC2C-CF49-B8A3-45EADB0B0CF5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C620651-0493-F748-9842-CC204451F085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A4B6BC5-8B30-4249-B40A-D8AF5BEA7057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EC21C71-9191-204C-9F53-F21E2283D94E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503AE84-03DA-EA49-BC9D-EEF7F76C62F5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44E6F1B-6C1B-BA4B-BCBF-A8DB45F067D2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Left Brace 101">
            <a:extLst>
              <a:ext uri="{FF2B5EF4-FFF2-40B4-BE49-F238E27FC236}">
                <a16:creationId xmlns:a16="http://schemas.microsoft.com/office/drawing/2014/main" id="{09382005-5D44-C24B-BCBD-A314C041D4A7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Left Brace 102">
            <a:extLst>
              <a:ext uri="{FF2B5EF4-FFF2-40B4-BE49-F238E27FC236}">
                <a16:creationId xmlns:a16="http://schemas.microsoft.com/office/drawing/2014/main" id="{642ED4F2-CE06-6540-AACC-AFAAF2C32081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Left Brace 103">
            <a:extLst>
              <a:ext uri="{FF2B5EF4-FFF2-40B4-BE49-F238E27FC236}">
                <a16:creationId xmlns:a16="http://schemas.microsoft.com/office/drawing/2014/main" id="{6EBCC725-9F95-FD4F-A730-8240FCBD0310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25D05BA-25F2-C447-AD1C-AB60CDCE1EED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9988E2E-D742-AD45-BC98-64F87BFB1F97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4B8618C-03D0-D042-BDD1-AC1B9834D469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2FB0CAE-33A8-954C-93F5-F31CC57E431A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AC94C91-4310-DE4E-80A9-8D09ECA91B6C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3E665BF-5475-1D4D-8493-A433FD2C7118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A52BE23-0654-AB45-AF9C-3E79ED039737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794C49D-1F7D-9644-81B3-41A3B110C64F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686B451-732C-6F4E-B17C-E58066B01D9C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3540174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21B81B54-7C48-F446-8E3F-8C2F579970C6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2B352D-3D9B-064E-9FEA-B9DCD8B4A935}"/>
              </a:ext>
            </a:extLst>
          </p:cNvPr>
          <p:cNvSpPr/>
          <p:nvPr/>
        </p:nvSpPr>
        <p:spPr>
          <a:xfrm flipV="1">
            <a:off x="1151607" y="3939883"/>
            <a:ext cx="232996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A5FEBBE0-CE28-7B4E-82B5-AD82213A7782}"/>
              </a:ext>
            </a:extLst>
          </p:cNvPr>
          <p:cNvSpPr/>
          <p:nvPr/>
        </p:nvSpPr>
        <p:spPr>
          <a:xfrm flipV="1">
            <a:off x="1375937" y="3940820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 on Country C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1B81FC4-7F1B-8745-967E-0ECC77C04429}"/>
              </a:ext>
            </a:extLst>
          </p:cNvPr>
          <p:cNvSpPr txBox="1"/>
          <p:nvPr/>
        </p:nvSpPr>
        <p:spPr>
          <a:xfrm>
            <a:off x="1175658" y="3243943"/>
            <a:ext cx="15235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Net loss of C’s private sector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D6DF2E3-1F46-7941-BC4C-329DA27A1964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D6DF2E3-1F46-7941-BC4C-329DA27A1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9BBEE3A-0813-EE47-8A3E-A22D56BDFC0B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9BBEE3A-0813-EE47-8A3E-A22D56BDF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14D4D1B4-FD7E-C641-9B80-69B12EE24830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49B6297-95EC-114E-B17E-B92A2006E685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E1BF077-3EBE-BE41-9486-D1242ADF6DC7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A99A4BB-0EFE-8C4C-933F-B131FEE29944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F8831B-719C-D545-9925-D456CE81A361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28614D5-43C5-544B-842C-A77B1CD58977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Left Brace 94">
            <a:extLst>
              <a:ext uri="{FF2B5EF4-FFF2-40B4-BE49-F238E27FC236}">
                <a16:creationId xmlns:a16="http://schemas.microsoft.com/office/drawing/2014/main" id="{AB429512-0561-0148-A21B-3413951665DD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Left Brace 95">
            <a:extLst>
              <a:ext uri="{FF2B5EF4-FFF2-40B4-BE49-F238E27FC236}">
                <a16:creationId xmlns:a16="http://schemas.microsoft.com/office/drawing/2014/main" id="{BAA9D836-51B3-8C45-B996-C0A298AABCAF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 Brace 99">
            <a:extLst>
              <a:ext uri="{FF2B5EF4-FFF2-40B4-BE49-F238E27FC236}">
                <a16:creationId xmlns:a16="http://schemas.microsoft.com/office/drawing/2014/main" id="{9897FCB7-F5B6-7C4A-AD96-C18B51EBCFFF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3979FF-3C60-DD41-AD4C-36F12919B904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1D796CB-F265-C847-A54F-7D125A115336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A02405F-0F09-7B4E-B187-18BA2CF8E4A5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04CFD28-3763-9E4B-8B8A-E7702F5A31EC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731BC1E-0DF6-6243-A011-18A87381866A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DDDC7BB-C6E0-DE4A-B5FB-95F5BCFCD8CB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9ED2AE5-DE63-EA4F-BF9B-7F4E5DDE0F02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FA49A55-8150-B540-B059-D2440ACAEAE1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4E2532E-EC15-9F44-8AB1-B659E76CDB72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4137719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0D8DEA8F-4996-494E-80E1-E2C3FCEFDEFA}"/>
              </a:ext>
            </a:extLst>
          </p:cNvPr>
          <p:cNvSpPr/>
          <p:nvPr/>
        </p:nvSpPr>
        <p:spPr>
          <a:xfrm>
            <a:off x="0" y="679626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2B352D-3D9B-064E-9FEA-B9DCD8B4A935}"/>
              </a:ext>
            </a:extLst>
          </p:cNvPr>
          <p:cNvSpPr/>
          <p:nvPr/>
        </p:nvSpPr>
        <p:spPr>
          <a:xfrm flipV="1">
            <a:off x="1143538" y="2915218"/>
            <a:ext cx="1372707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A5FEBBE0-CE28-7B4E-82B5-AD82213A7782}"/>
              </a:ext>
            </a:extLst>
          </p:cNvPr>
          <p:cNvSpPr/>
          <p:nvPr/>
        </p:nvSpPr>
        <p:spPr>
          <a:xfrm flipV="1">
            <a:off x="2512513" y="2916154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 on Country 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268793F-DE19-A34D-A784-2B774B7EC5C7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268793F-DE19-A34D-A784-2B774B7EC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81B81FC4-7F1B-8745-967E-0ECC77C04429}"/>
              </a:ext>
            </a:extLst>
          </p:cNvPr>
          <p:cNvSpPr txBox="1"/>
          <p:nvPr/>
        </p:nvSpPr>
        <p:spPr>
          <a:xfrm>
            <a:off x="1194648" y="2230067"/>
            <a:ext cx="15235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Net loss of D’s private sector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CE339D4-97A9-6840-AA93-59503C772EAD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CE339D4-97A9-6840-AA93-59503C772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7DBF7641-8683-FC43-9084-FF676E70324E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DA6CB4-9E0E-D649-AA48-8B5CCDB4AEED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07935BD-BBDB-784A-A966-2680AD4B7143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AB707F-7317-1E41-A126-0F6EF73BD354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8D0E78F-1F4D-4840-8705-5C48D2F2A3CC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C9E0CB6-37EC-0F45-B47B-4CF1398E619F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Left Brace 94">
            <a:extLst>
              <a:ext uri="{FF2B5EF4-FFF2-40B4-BE49-F238E27FC236}">
                <a16:creationId xmlns:a16="http://schemas.microsoft.com/office/drawing/2014/main" id="{8A8FCAFA-D19C-7547-AD11-3833F000DA9B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Left Brace 95">
            <a:extLst>
              <a:ext uri="{FF2B5EF4-FFF2-40B4-BE49-F238E27FC236}">
                <a16:creationId xmlns:a16="http://schemas.microsoft.com/office/drawing/2014/main" id="{E9A372E5-82A5-ED4F-AEF3-2E7C0D30B3C3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 Brace 99">
            <a:extLst>
              <a:ext uri="{FF2B5EF4-FFF2-40B4-BE49-F238E27FC236}">
                <a16:creationId xmlns:a16="http://schemas.microsoft.com/office/drawing/2014/main" id="{A435B2C9-2A19-8D43-B012-233BB98F3D6C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BF8C1EE-5BEC-8A46-BFD5-051E8CFAD4B7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36C6A7C-02B8-4744-9129-FAD7066F2481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D7A569E-3304-4046-99D6-220D63036F8D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A0F1CEE-37FF-4946-9754-67334E991118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7D443FF-D952-2142-A7D7-E148713E0916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AB84184-678F-A64A-94C7-C4F5AA871F07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E6A6F19-3D40-9A42-9C5A-CF85716AB99E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924A7F7-6D02-B44A-9EDF-FBC6BA5FC09C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473E2E3-EFF7-4146-8E14-DE836128C3D8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4164287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9D6E2A9-EE27-6440-BD35-C2856798F524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Triangle 118">
            <a:extLst>
              <a:ext uri="{FF2B5EF4-FFF2-40B4-BE49-F238E27FC236}">
                <a16:creationId xmlns:a16="http://schemas.microsoft.com/office/drawing/2014/main" id="{840120E4-49CE-674F-994E-069908DF42B2}"/>
              </a:ext>
            </a:extLst>
          </p:cNvPr>
          <p:cNvSpPr/>
          <p:nvPr/>
        </p:nvSpPr>
        <p:spPr>
          <a:xfrm flipV="1">
            <a:off x="1375937" y="3940820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5693615-69F2-934D-B75F-77A4A00C9BDF}"/>
              </a:ext>
            </a:extLst>
          </p:cNvPr>
          <p:cNvSpPr/>
          <p:nvPr/>
        </p:nvSpPr>
        <p:spPr>
          <a:xfrm flipV="1">
            <a:off x="1138604" y="3152042"/>
            <a:ext cx="528151" cy="782515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644162" y="3162845"/>
            <a:ext cx="870438" cy="776109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B286E1-10A7-E14C-9919-075CCBE225BF}"/>
              </a:ext>
            </a:extLst>
          </p:cNvPr>
          <p:cNvSpPr/>
          <p:nvPr/>
        </p:nvSpPr>
        <p:spPr>
          <a:xfrm flipV="1">
            <a:off x="4003717" y="2920719"/>
            <a:ext cx="2556695" cy="233657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65485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2B352D-3D9B-064E-9FEA-B9DCD8B4A935}"/>
              </a:ext>
            </a:extLst>
          </p:cNvPr>
          <p:cNvSpPr/>
          <p:nvPr/>
        </p:nvSpPr>
        <p:spPr>
          <a:xfrm flipV="1">
            <a:off x="1143538" y="2915218"/>
            <a:ext cx="1372707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A5FEBBE0-CE28-7B4E-82B5-AD82213A7782}"/>
              </a:ext>
            </a:extLst>
          </p:cNvPr>
          <p:cNvSpPr/>
          <p:nvPr/>
        </p:nvSpPr>
        <p:spPr>
          <a:xfrm flipV="1">
            <a:off x="2512513" y="2916154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9E003F1-DA2C-1F43-AD3F-25501B2A3002}"/>
              </a:ext>
            </a:extLst>
          </p:cNvPr>
          <p:cNvSpPr/>
          <p:nvPr/>
        </p:nvSpPr>
        <p:spPr>
          <a:xfrm flipV="1">
            <a:off x="1151607" y="3939883"/>
            <a:ext cx="232996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2FF5309-F107-6640-A0A5-39D2BFF6F094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2FF5309-F107-6640-A0A5-39D2BFF6F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75A7EE6-A289-3A4D-9CFD-FC97E7D36B37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75A7EE6-A289-3A4D-9CFD-FC97E7D36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3169BFD1-6811-9D44-AC9C-2285D0648229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85E58B0-850A-1B46-A139-F0B0F770B64B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087B757-B2EB-6E41-8517-6EC1DF352CFD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4DF46B7-FF5C-534E-9015-4A5DA359E180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AE973A3-0502-E04E-8557-08DFA68D0D0D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39C8729-FFBD-B549-9DCE-9844F96951C2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Left Brace 105">
            <a:extLst>
              <a:ext uri="{FF2B5EF4-FFF2-40B4-BE49-F238E27FC236}">
                <a16:creationId xmlns:a16="http://schemas.microsoft.com/office/drawing/2014/main" id="{8B7F0D1B-B919-E945-B6FE-A90EA05779AF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eft Brace 106">
            <a:extLst>
              <a:ext uri="{FF2B5EF4-FFF2-40B4-BE49-F238E27FC236}">
                <a16:creationId xmlns:a16="http://schemas.microsoft.com/office/drawing/2014/main" id="{73C88922-437C-5043-BC8A-D68DD863CCF0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Left Brace 108">
            <a:extLst>
              <a:ext uri="{FF2B5EF4-FFF2-40B4-BE49-F238E27FC236}">
                <a16:creationId xmlns:a16="http://schemas.microsoft.com/office/drawing/2014/main" id="{50CC9DB6-6823-4B4B-BD01-C0D2D959A850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ED40672-BD2B-2B47-8DD3-909CD398AE38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68613E6-FF76-3743-969D-506CA482F042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FDD082F-C319-DD4D-B739-282687774802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B95A18-8C2A-B345-B2BE-7D7E2BD895C7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540B614-1FDF-AC45-B95E-525B1A5F2D0B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01FFA87-2E08-1747-A02E-1AFD2CCEA4C6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306AAFE-2517-DF4D-AE74-66A300588643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164D98B-3A5E-1445-9CDE-FE0DDEFDBA5E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230396A-0512-4E4B-9978-514ABB15B83D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9AF9EAA-993B-E64A-A19F-666301D97B6B}"/>
              </a:ext>
            </a:extLst>
          </p:cNvPr>
          <p:cNvSpPr/>
          <p:nvPr/>
        </p:nvSpPr>
        <p:spPr>
          <a:xfrm>
            <a:off x="1166485" y="2930600"/>
            <a:ext cx="753755" cy="99535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AAD577F-01C7-774B-856B-3D1103CC7F61}"/>
              </a:ext>
            </a:extLst>
          </p:cNvPr>
          <p:cNvSpPr txBox="1"/>
          <p:nvPr/>
        </p:nvSpPr>
        <p:spPr>
          <a:xfrm>
            <a:off x="762000" y="5410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claim that these gains and losses mostly cancel out to reduce to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41894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39C9F079-CD55-7F4E-BC1E-D14B4C8193FE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161539"/>
            <a:ext cx="295565" cy="527660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1950866" y="2624655"/>
            <a:ext cx="291227" cy="532757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22CEB0E-BB12-E44A-A995-61708A6DA36E}"/>
              </a:ext>
            </a:extLst>
          </p:cNvPr>
          <p:cNvCxnSpPr>
            <a:cxnSpLocks/>
          </p:cNvCxnSpPr>
          <p:nvPr/>
        </p:nvCxnSpPr>
        <p:spPr>
          <a:xfrm flipV="1">
            <a:off x="2242148" y="2888863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CFD67C7-62AF-A748-99C6-7ED112E94CE4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CFD67C7-62AF-A748-99C6-7ED112E94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B4F6305-2EA5-504F-AF82-0900B241E033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B4F6305-2EA5-504F-AF82-0900B241E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4A7D6660-6106-1F46-AD76-2533C6300305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B7AFFE9-48CF-7647-9720-E4A70B362C60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53E620D-2F39-5D49-9A33-4652246E5BFC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5ED5A3F-8803-5840-81B2-8E99C99BBC91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3FB6307-B6EB-F14F-9039-35F63099EDF1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6672327-8272-694F-9702-470EEA75A1E4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eft Brace 110">
            <a:extLst>
              <a:ext uri="{FF2B5EF4-FFF2-40B4-BE49-F238E27FC236}">
                <a16:creationId xmlns:a16="http://schemas.microsoft.com/office/drawing/2014/main" id="{DB03D421-A1D6-964E-8021-C53C14897C27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Left Brace 111">
            <a:extLst>
              <a:ext uri="{FF2B5EF4-FFF2-40B4-BE49-F238E27FC236}">
                <a16:creationId xmlns:a16="http://schemas.microsoft.com/office/drawing/2014/main" id="{F7558160-E619-8E46-814F-E6246552FF85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Left Brace 112">
            <a:extLst>
              <a:ext uri="{FF2B5EF4-FFF2-40B4-BE49-F238E27FC236}">
                <a16:creationId xmlns:a16="http://schemas.microsoft.com/office/drawing/2014/main" id="{202795DD-7E57-8240-910E-518912238F5B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B8B0800-2EDE-4848-8C2D-820E02E6B47F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294431B-C8E4-8444-8CDC-52384580DA19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99A3E6F-EA66-4C4D-84CA-4E4762C714B8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B0E256D-56AD-2B4B-813C-8FC78F876A45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5885BA3-7648-E749-9F7C-F009BAF44F6F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02F09DA-9FD5-B045-875E-DD363CCF4086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709AEAE-9963-C243-8DB7-86B1E49BBA00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448DF6F-49DB-1C4D-B148-FC845973F5A2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A3387B4-5B34-7542-AAFF-9916D4AF29C1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821276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9D6E2A9-EE27-6440-BD35-C2856798F524}"/>
              </a:ext>
            </a:extLst>
          </p:cNvPr>
          <p:cNvSpPr/>
          <p:nvPr/>
        </p:nvSpPr>
        <p:spPr>
          <a:xfrm>
            <a:off x="0" y="67868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E225DEAB-B81A-D545-81E3-A95ACBEC6442}"/>
              </a:ext>
            </a:extLst>
          </p:cNvPr>
          <p:cNvSpPr/>
          <p:nvPr/>
        </p:nvSpPr>
        <p:spPr>
          <a:xfrm flipV="1">
            <a:off x="1375937" y="3940820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F80C764-DC94-DE47-8D4C-0B7F2FB2C604}"/>
              </a:ext>
            </a:extLst>
          </p:cNvPr>
          <p:cNvSpPr/>
          <p:nvPr/>
        </p:nvSpPr>
        <p:spPr>
          <a:xfrm flipV="1">
            <a:off x="1650234" y="3162927"/>
            <a:ext cx="287424" cy="527330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Triangle 66">
            <a:extLst>
              <a:ext uri="{FF2B5EF4-FFF2-40B4-BE49-F238E27FC236}">
                <a16:creationId xmlns:a16="http://schemas.microsoft.com/office/drawing/2014/main" id="{DE98AC3D-D74A-0F44-B78B-5305449F05E0}"/>
              </a:ext>
            </a:extLst>
          </p:cNvPr>
          <p:cNvSpPr/>
          <p:nvPr/>
        </p:nvSpPr>
        <p:spPr>
          <a:xfrm flipV="1">
            <a:off x="1654628" y="3685359"/>
            <a:ext cx="272144" cy="287927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5693615-69F2-934D-B75F-77A4A00C9BDF}"/>
              </a:ext>
            </a:extLst>
          </p:cNvPr>
          <p:cNvSpPr/>
          <p:nvPr/>
        </p:nvSpPr>
        <p:spPr>
          <a:xfrm flipV="1">
            <a:off x="1138604" y="3152042"/>
            <a:ext cx="528151" cy="782515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37656" y="3162845"/>
            <a:ext cx="576943" cy="516526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B286E1-10A7-E14C-9919-075CCBE225BF}"/>
              </a:ext>
            </a:extLst>
          </p:cNvPr>
          <p:cNvSpPr/>
          <p:nvPr/>
        </p:nvSpPr>
        <p:spPr>
          <a:xfrm flipV="1">
            <a:off x="4003717" y="2920719"/>
            <a:ext cx="2556695" cy="233657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65485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2B352D-3D9B-064E-9FEA-B9DCD8B4A935}"/>
              </a:ext>
            </a:extLst>
          </p:cNvPr>
          <p:cNvSpPr/>
          <p:nvPr/>
        </p:nvSpPr>
        <p:spPr>
          <a:xfrm flipV="1">
            <a:off x="1143538" y="2915218"/>
            <a:ext cx="1372707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A5FEBBE0-CE28-7B4E-82B5-AD82213A7782}"/>
              </a:ext>
            </a:extLst>
          </p:cNvPr>
          <p:cNvSpPr/>
          <p:nvPr/>
        </p:nvSpPr>
        <p:spPr>
          <a:xfrm flipV="1">
            <a:off x="2512513" y="2916154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9E003F1-DA2C-1F43-AD3F-25501B2A3002}"/>
              </a:ext>
            </a:extLst>
          </p:cNvPr>
          <p:cNvSpPr/>
          <p:nvPr/>
        </p:nvSpPr>
        <p:spPr>
          <a:xfrm flipV="1">
            <a:off x="1151607" y="3939883"/>
            <a:ext cx="232996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2FF5309-F107-6640-A0A5-39D2BFF6F094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2FF5309-F107-6640-A0A5-39D2BFF6F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75A7EE6-A289-3A4D-9CFD-FC97E7D36B37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75A7EE6-A289-3A4D-9CFD-FC97E7D36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3169BFD1-6811-9D44-AC9C-2285D0648229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85E58B0-850A-1B46-A139-F0B0F770B64B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087B757-B2EB-6E41-8517-6EC1DF352CFD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4DF46B7-FF5C-534E-9015-4A5DA359E180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AE973A3-0502-E04E-8557-08DFA68D0D0D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39C8729-FFBD-B549-9DCE-9844F96951C2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Left Brace 105">
            <a:extLst>
              <a:ext uri="{FF2B5EF4-FFF2-40B4-BE49-F238E27FC236}">
                <a16:creationId xmlns:a16="http://schemas.microsoft.com/office/drawing/2014/main" id="{8B7F0D1B-B919-E945-B6FE-A90EA05779AF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eft Brace 106">
            <a:extLst>
              <a:ext uri="{FF2B5EF4-FFF2-40B4-BE49-F238E27FC236}">
                <a16:creationId xmlns:a16="http://schemas.microsoft.com/office/drawing/2014/main" id="{73C88922-437C-5043-BC8A-D68DD863CCF0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Left Brace 108">
            <a:extLst>
              <a:ext uri="{FF2B5EF4-FFF2-40B4-BE49-F238E27FC236}">
                <a16:creationId xmlns:a16="http://schemas.microsoft.com/office/drawing/2014/main" id="{50CC9DB6-6823-4B4B-BD01-C0D2D959A850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ED40672-BD2B-2B47-8DD3-909CD398AE38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68613E6-FF76-3743-969D-506CA482F042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FDD082F-C319-DD4D-B739-282687774802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B95A18-8C2A-B345-B2BE-7D7E2BD895C7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540B614-1FDF-AC45-B95E-525B1A5F2D0B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01FFA87-2E08-1747-A02E-1AFD2CCEA4C6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306AAFE-2517-DF4D-AE74-66A300588643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164D98B-3A5E-1445-9CDE-FE0DDEFDBA5E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230396A-0512-4E4B-9978-514ABB15B83D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8137314-5F28-2047-9AD4-30EB85F2D62D}"/>
              </a:ext>
            </a:extLst>
          </p:cNvPr>
          <p:cNvSpPr/>
          <p:nvPr/>
        </p:nvSpPr>
        <p:spPr>
          <a:xfrm>
            <a:off x="1166485" y="2930600"/>
            <a:ext cx="753755" cy="21080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id="{95EF4C66-B10C-3648-A7BC-3F6D4D73D361}"/>
              </a:ext>
            </a:extLst>
          </p:cNvPr>
          <p:cNvSpPr/>
          <p:nvPr/>
        </p:nvSpPr>
        <p:spPr>
          <a:xfrm flipH="1">
            <a:off x="1729409" y="3727173"/>
            <a:ext cx="194850" cy="176883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DE9D784-BDDC-7242-BB13-AC69FB8729DB}"/>
              </a:ext>
            </a:extLst>
          </p:cNvPr>
          <p:cNvSpPr/>
          <p:nvPr/>
        </p:nvSpPr>
        <p:spPr>
          <a:xfrm>
            <a:off x="1166485" y="2930601"/>
            <a:ext cx="753755" cy="98541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84" grpId="0" animBg="1"/>
      <p:bldP spid="63" grpId="0" animBg="1"/>
      <p:bldP spid="69" grpId="0" animBg="1"/>
      <p:bldP spid="7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9F519836-C51C-C142-A82D-EDB140BC19F2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09041950-65B8-BF4B-9242-133602785D62}"/>
              </a:ext>
            </a:extLst>
          </p:cNvPr>
          <p:cNvSpPr/>
          <p:nvPr/>
        </p:nvSpPr>
        <p:spPr>
          <a:xfrm flipV="1">
            <a:off x="1375937" y="3940820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Triangle 129">
            <a:extLst>
              <a:ext uri="{FF2B5EF4-FFF2-40B4-BE49-F238E27FC236}">
                <a16:creationId xmlns:a16="http://schemas.microsoft.com/office/drawing/2014/main" id="{D4864431-0038-9E41-9E9A-1533A74FB3D1}"/>
              </a:ext>
            </a:extLst>
          </p:cNvPr>
          <p:cNvSpPr/>
          <p:nvPr/>
        </p:nvSpPr>
        <p:spPr>
          <a:xfrm flipH="1">
            <a:off x="1729409" y="3727173"/>
            <a:ext cx="194850" cy="176883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162845"/>
            <a:ext cx="570155" cy="526356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B286E1-10A7-E14C-9919-075CCBE225BF}"/>
              </a:ext>
            </a:extLst>
          </p:cNvPr>
          <p:cNvSpPr/>
          <p:nvPr/>
        </p:nvSpPr>
        <p:spPr>
          <a:xfrm flipV="1">
            <a:off x="4003717" y="2920719"/>
            <a:ext cx="2556695" cy="233657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65485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2B352D-3D9B-064E-9FEA-B9DCD8B4A935}"/>
              </a:ext>
            </a:extLst>
          </p:cNvPr>
          <p:cNvSpPr/>
          <p:nvPr/>
        </p:nvSpPr>
        <p:spPr>
          <a:xfrm flipV="1">
            <a:off x="1143538" y="2915218"/>
            <a:ext cx="1372707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A5FEBBE0-CE28-7B4E-82B5-AD82213A7782}"/>
              </a:ext>
            </a:extLst>
          </p:cNvPr>
          <p:cNvSpPr/>
          <p:nvPr/>
        </p:nvSpPr>
        <p:spPr>
          <a:xfrm flipV="1">
            <a:off x="2512513" y="2916154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9E003F1-DA2C-1F43-AD3F-25501B2A3002}"/>
              </a:ext>
            </a:extLst>
          </p:cNvPr>
          <p:cNvSpPr/>
          <p:nvPr/>
        </p:nvSpPr>
        <p:spPr>
          <a:xfrm flipV="1">
            <a:off x="1151607" y="3939883"/>
            <a:ext cx="232996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F48513-DA34-AB4C-A5E9-EC1A2B03E899}"/>
              </a:ext>
            </a:extLst>
          </p:cNvPr>
          <p:cNvSpPr/>
          <p:nvPr/>
        </p:nvSpPr>
        <p:spPr>
          <a:xfrm>
            <a:off x="1166485" y="2930600"/>
            <a:ext cx="753755" cy="21080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DD38F9F-2FBD-234B-A558-CD3ACCE8451D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DD38F9F-2FBD-234B-A558-CD3ACCE84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3435627-695A-A744-8910-F5026ACD57F4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3435627-695A-A744-8910-F5026ACD5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9B92FDD7-8D49-A340-86DD-5DA7B156A499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DDA0F9C-C80E-FE49-B196-0013E8BFD078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93FB8DC-96FE-FF47-B768-AAC0D2FC7A28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7EB28F2-B3E0-7E43-B491-9474BB3D3108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D057C1E-CC9F-634C-B35C-016880A7F847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B67F365-1C54-024C-B875-D919EBCAC5C4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Left Brace 116">
            <a:extLst>
              <a:ext uri="{FF2B5EF4-FFF2-40B4-BE49-F238E27FC236}">
                <a16:creationId xmlns:a16="http://schemas.microsoft.com/office/drawing/2014/main" id="{E9AA4DD9-D175-8146-965C-6483BF19DEE1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4227BA6A-1628-2645-BC27-074670BB7E23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Left Brace 118">
            <a:extLst>
              <a:ext uri="{FF2B5EF4-FFF2-40B4-BE49-F238E27FC236}">
                <a16:creationId xmlns:a16="http://schemas.microsoft.com/office/drawing/2014/main" id="{470CE597-95FF-C84C-86FE-AA6BB45EB5FE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521BD53-90A2-7446-9C6E-938337203D39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7B3E567-2B1A-7E46-86F4-E848AF19964A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792B344A-42A1-9740-AA3A-57F69A54EA02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173E362-F611-E843-B147-45781E86873F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248ED05-274F-0143-AF2B-994181E7D214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6C8703D-8B9F-AE4B-B457-656E54A307E6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F2C9C8B-70B3-E94A-AE6C-48704A365E5E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58609AE-C1C6-864C-AF24-E22996128A6E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285851B-E40F-204C-9D5F-FF0BE112687D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sp>
        <p:nvSpPr>
          <p:cNvPr id="63" name="Right Triangle 62">
            <a:extLst>
              <a:ext uri="{FF2B5EF4-FFF2-40B4-BE49-F238E27FC236}">
                <a16:creationId xmlns:a16="http://schemas.microsoft.com/office/drawing/2014/main" id="{30689DC9-1AF4-2F4E-ACCE-C7AB76FCE0AF}"/>
              </a:ext>
            </a:extLst>
          </p:cNvPr>
          <p:cNvSpPr/>
          <p:nvPr/>
        </p:nvSpPr>
        <p:spPr>
          <a:xfrm flipH="1">
            <a:off x="1382661" y="3926758"/>
            <a:ext cx="271002" cy="265020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72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00087 0.025 C 0.00139 0.03079 -2.77778E-6 0.03519 -0.00277 0.03889 C -0.00607 0.04259 -0.00972 0.04375 -0.01371 0.04259 L -0.03229 0.03866 " pathEditMode="relative" rAng="19080000" ptsTypes="AAAAA">
                                      <p:cBhvr>
                                        <p:cTn id="6" dur="2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0" grpId="1" animBg="1"/>
      <p:bldP spid="6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DEF9054C-3713-DD41-84E7-94BE49010BA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162845"/>
            <a:ext cx="570155" cy="526356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B286E1-10A7-E14C-9919-075CCBE225BF}"/>
              </a:ext>
            </a:extLst>
          </p:cNvPr>
          <p:cNvSpPr/>
          <p:nvPr/>
        </p:nvSpPr>
        <p:spPr>
          <a:xfrm flipV="1">
            <a:off x="4003717" y="2920719"/>
            <a:ext cx="2556695" cy="233657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65485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2B352D-3D9B-064E-9FEA-B9DCD8B4A935}"/>
              </a:ext>
            </a:extLst>
          </p:cNvPr>
          <p:cNvSpPr/>
          <p:nvPr/>
        </p:nvSpPr>
        <p:spPr>
          <a:xfrm flipV="1">
            <a:off x="1143538" y="2915218"/>
            <a:ext cx="1372707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A5FEBBE0-CE28-7B4E-82B5-AD82213A7782}"/>
              </a:ext>
            </a:extLst>
          </p:cNvPr>
          <p:cNvSpPr/>
          <p:nvPr/>
        </p:nvSpPr>
        <p:spPr>
          <a:xfrm flipV="1">
            <a:off x="2512513" y="2916154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9E003F1-DA2C-1F43-AD3F-25501B2A3002}"/>
              </a:ext>
            </a:extLst>
          </p:cNvPr>
          <p:cNvSpPr/>
          <p:nvPr/>
        </p:nvSpPr>
        <p:spPr>
          <a:xfrm flipV="1">
            <a:off x="1151607" y="3939883"/>
            <a:ext cx="232996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Triangle 87">
            <a:extLst>
              <a:ext uri="{FF2B5EF4-FFF2-40B4-BE49-F238E27FC236}">
                <a16:creationId xmlns:a16="http://schemas.microsoft.com/office/drawing/2014/main" id="{0ECBF73A-590E-6F4D-85CB-1456CB0C6945}"/>
              </a:ext>
            </a:extLst>
          </p:cNvPr>
          <p:cNvSpPr/>
          <p:nvPr/>
        </p:nvSpPr>
        <p:spPr>
          <a:xfrm flipV="1">
            <a:off x="1375937" y="3940820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F48513-DA34-AB4C-A5E9-EC1A2B03E899}"/>
              </a:ext>
            </a:extLst>
          </p:cNvPr>
          <p:cNvSpPr/>
          <p:nvPr/>
        </p:nvSpPr>
        <p:spPr>
          <a:xfrm>
            <a:off x="1166485" y="2930600"/>
            <a:ext cx="753755" cy="21080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FB3FEB60-DF17-5A41-8571-706B61C336C1}"/>
              </a:ext>
            </a:extLst>
          </p:cNvPr>
          <p:cNvSpPr/>
          <p:nvPr/>
        </p:nvSpPr>
        <p:spPr>
          <a:xfrm flipH="1">
            <a:off x="1382661" y="3926758"/>
            <a:ext cx="271002" cy="265020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53FBE86-6680-FE42-B253-FE1D28CDBBE5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53FBE86-6680-FE42-B253-FE1D28CDB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89860CE-4925-8E40-853E-D8287F4E84A2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89860CE-4925-8E40-853E-D8287F4E8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65C5FD89-758D-604D-9385-3EDA43473C9D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32C162E-F7D4-644D-913D-F7A7A8E40DCD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5635A1B-4755-134E-A201-FF4F0732EE6E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8E5A3F84-363B-5248-AC48-6B2EB2F4C511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B8762CC-282F-1A41-81F6-1A090866E189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1FC1D00-D78F-F54A-B242-DA5956CF76ED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Left Brace 116">
            <a:extLst>
              <a:ext uri="{FF2B5EF4-FFF2-40B4-BE49-F238E27FC236}">
                <a16:creationId xmlns:a16="http://schemas.microsoft.com/office/drawing/2014/main" id="{D997094E-435F-1747-80BC-52BA32F7EF7A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C73F0B37-BFF6-DE44-9DE1-30B24846615D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Left Brace 118">
            <a:extLst>
              <a:ext uri="{FF2B5EF4-FFF2-40B4-BE49-F238E27FC236}">
                <a16:creationId xmlns:a16="http://schemas.microsoft.com/office/drawing/2014/main" id="{259B9CCA-A5BD-3B44-9D0A-0FB70441CCA0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4E9AF8F9-9922-FA41-9B9D-3B5AE40382D6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E2A118D-6DAB-B944-BC52-E61A7A892DB4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6B5FF46-46EF-604C-9975-E135A5387C14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D090A06-26AD-1645-AACF-DBFF2CD0D88D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36C0D644-9D61-F24B-BB11-0452D56C9C76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C4DC410-066F-714E-9BBB-069A30915AAA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0EDDAF2-5F89-EF4F-A6C3-6818AD1140CE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9FB740A-961F-CF4D-B3A7-2AFFC1935CC1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62A7189-29D1-4A48-BB0D-CD4C1189188A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94F82E1-51BC-A445-97CF-4DEF4F859AB8}"/>
              </a:ext>
            </a:extLst>
          </p:cNvPr>
          <p:cNvSpPr/>
          <p:nvPr/>
        </p:nvSpPr>
        <p:spPr>
          <a:xfrm>
            <a:off x="1174767" y="2938882"/>
            <a:ext cx="460219" cy="21080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AA1B206-AB5D-E642-8DE7-B91695D0FDD8}"/>
              </a:ext>
            </a:extLst>
          </p:cNvPr>
          <p:cNvSpPr/>
          <p:nvPr/>
        </p:nvSpPr>
        <p:spPr>
          <a:xfrm>
            <a:off x="1658471" y="2942195"/>
            <a:ext cx="274689" cy="21080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3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00139 0.15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29" grpId="0" animBg="1"/>
      <p:bldP spid="129" grpId="1" animBg="1"/>
      <p:bldP spid="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4130361"/>
          </a:xfrm>
        </p:spPr>
        <p:txBody>
          <a:bodyPr/>
          <a:lstStyle/>
          <a:p>
            <a:r>
              <a:rPr lang="en-US" sz="2800" dirty="0"/>
              <a:t>Viner’s (1950) trade creation and trade diversion are usually illustrated with </a:t>
            </a:r>
          </a:p>
          <a:p>
            <a:pPr lvl="1"/>
            <a:r>
              <a:rPr lang="en-US" sz="2400" dirty="0"/>
              <a:t>Constant costs</a:t>
            </a:r>
          </a:p>
          <a:p>
            <a:pPr lvl="1"/>
            <a:r>
              <a:rPr lang="en-US" sz="2400" dirty="0"/>
              <a:t>2-country FTA or CU plus rest of world</a:t>
            </a:r>
          </a:p>
          <a:p>
            <a:r>
              <a:rPr lang="en-US" sz="2800" dirty="0"/>
              <a:t>We’ll look here at cases with</a:t>
            </a:r>
          </a:p>
          <a:p>
            <a:pPr lvl="1"/>
            <a:r>
              <a:rPr lang="en-US" sz="2400" dirty="0"/>
              <a:t>Upward sloping supplies</a:t>
            </a:r>
          </a:p>
          <a:p>
            <a:pPr lvl="1"/>
            <a:r>
              <a:rPr lang="en-US" sz="2400" dirty="0"/>
              <a:t>And in the last case, an FTA with pre-existing other FTA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0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92DEC14C-5978-E642-BECF-3A9DC63FD72F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Triangle 92">
            <a:extLst>
              <a:ext uri="{FF2B5EF4-FFF2-40B4-BE49-F238E27FC236}">
                <a16:creationId xmlns:a16="http://schemas.microsoft.com/office/drawing/2014/main" id="{50AEABB8-294C-7747-8C5E-402D164B8DD1}"/>
              </a:ext>
            </a:extLst>
          </p:cNvPr>
          <p:cNvSpPr/>
          <p:nvPr/>
        </p:nvSpPr>
        <p:spPr>
          <a:xfrm flipH="1">
            <a:off x="1382661" y="3926758"/>
            <a:ext cx="271002" cy="248880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162845"/>
            <a:ext cx="570155" cy="526356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B286E1-10A7-E14C-9919-075CCBE225BF}"/>
              </a:ext>
            </a:extLst>
          </p:cNvPr>
          <p:cNvSpPr/>
          <p:nvPr/>
        </p:nvSpPr>
        <p:spPr>
          <a:xfrm flipV="1">
            <a:off x="4003717" y="2920719"/>
            <a:ext cx="2556695" cy="233657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65485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2B352D-3D9B-064E-9FEA-B9DCD8B4A935}"/>
              </a:ext>
            </a:extLst>
          </p:cNvPr>
          <p:cNvSpPr/>
          <p:nvPr/>
        </p:nvSpPr>
        <p:spPr>
          <a:xfrm flipV="1">
            <a:off x="1143538" y="2915218"/>
            <a:ext cx="1372707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A5FEBBE0-CE28-7B4E-82B5-AD82213A7782}"/>
              </a:ext>
            </a:extLst>
          </p:cNvPr>
          <p:cNvSpPr/>
          <p:nvPr/>
        </p:nvSpPr>
        <p:spPr>
          <a:xfrm flipV="1">
            <a:off x="2512513" y="2916154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9E003F1-DA2C-1F43-AD3F-25501B2A3002}"/>
              </a:ext>
            </a:extLst>
          </p:cNvPr>
          <p:cNvSpPr/>
          <p:nvPr/>
        </p:nvSpPr>
        <p:spPr>
          <a:xfrm flipV="1">
            <a:off x="1151607" y="3939883"/>
            <a:ext cx="232996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Triangle 87">
            <a:extLst>
              <a:ext uri="{FF2B5EF4-FFF2-40B4-BE49-F238E27FC236}">
                <a16:creationId xmlns:a16="http://schemas.microsoft.com/office/drawing/2014/main" id="{0ECBF73A-590E-6F4D-85CB-1456CB0C6945}"/>
              </a:ext>
            </a:extLst>
          </p:cNvPr>
          <p:cNvSpPr/>
          <p:nvPr/>
        </p:nvSpPr>
        <p:spPr>
          <a:xfrm flipV="1">
            <a:off x="1375937" y="3940820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F48513-DA34-AB4C-A5E9-EC1A2B03E899}"/>
              </a:ext>
            </a:extLst>
          </p:cNvPr>
          <p:cNvSpPr/>
          <p:nvPr/>
        </p:nvSpPr>
        <p:spPr>
          <a:xfrm>
            <a:off x="1166486" y="3953769"/>
            <a:ext cx="459525" cy="21080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9531986-811A-3B48-A2D0-355A2AAFFC71}"/>
              </a:ext>
            </a:extLst>
          </p:cNvPr>
          <p:cNvSpPr/>
          <p:nvPr/>
        </p:nvSpPr>
        <p:spPr>
          <a:xfrm>
            <a:off x="1664724" y="2941155"/>
            <a:ext cx="263629" cy="21080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5B7E9D7-C5B5-414B-BF0A-5F8BE577DA2E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5B7E9D7-C5B5-414B-BF0A-5F8BE577D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3DE08AA-968B-1045-AB21-DA0AA421160A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3DE08AA-968B-1045-AB21-DA0AA4211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8BC04C5C-09E3-AB4C-8267-99C42BEC909A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9E90370-2519-6445-98B0-464A4AA6E5E0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54C7158-BE21-CB4A-B87D-C2F3FD030D46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707DB63-074A-EB4F-B4AA-704DB6DE9279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78D774D-D490-F445-A6C1-1BD62C1329F2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80BD902-DBA4-CC40-911A-DC9C7C22A520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602C584C-1F43-1141-ACDA-A1AF64B84505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Left Brace 118">
            <a:extLst>
              <a:ext uri="{FF2B5EF4-FFF2-40B4-BE49-F238E27FC236}">
                <a16:creationId xmlns:a16="http://schemas.microsoft.com/office/drawing/2014/main" id="{E4255B5D-17EF-D04C-BF04-53666DA38A4B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Left Brace 119">
            <a:extLst>
              <a:ext uri="{FF2B5EF4-FFF2-40B4-BE49-F238E27FC236}">
                <a16:creationId xmlns:a16="http://schemas.microsoft.com/office/drawing/2014/main" id="{9EECEA38-802A-FF40-B19F-964682736EFF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19F59E5-0AD4-0D44-A47B-40676A1E31EC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0FA93B0-1D23-EA4A-88CD-302F05C1F821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78AB6DF-AD75-E24B-B855-3A724D6C95D1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9897200-9503-EC4D-9BD8-4B7C65A9709A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FC967A4-4A58-5B4D-8D3B-63FF919A8422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488C16F-FA87-8A47-A9F4-A10A7839C869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F60AA6C-A263-A244-8B8D-417ECC8CB381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0889A66-597F-584B-987B-DE5844DB6CFF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EFDC764-BAF9-D44C-AEA5-4F04A4C38B8C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180034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09323 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4" grpId="0" animBg="1"/>
      <p:bldP spid="8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92DEC14C-5978-E642-BECF-3A9DC63FD72F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Triangle 92">
            <a:extLst>
              <a:ext uri="{FF2B5EF4-FFF2-40B4-BE49-F238E27FC236}">
                <a16:creationId xmlns:a16="http://schemas.microsoft.com/office/drawing/2014/main" id="{50AEABB8-294C-7747-8C5E-402D164B8DD1}"/>
              </a:ext>
            </a:extLst>
          </p:cNvPr>
          <p:cNvSpPr/>
          <p:nvPr/>
        </p:nvSpPr>
        <p:spPr>
          <a:xfrm flipH="1">
            <a:off x="1382661" y="3926758"/>
            <a:ext cx="271002" cy="248880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162845"/>
            <a:ext cx="570155" cy="526356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B286E1-10A7-E14C-9919-075CCBE225BF}"/>
              </a:ext>
            </a:extLst>
          </p:cNvPr>
          <p:cNvSpPr/>
          <p:nvPr/>
        </p:nvSpPr>
        <p:spPr>
          <a:xfrm flipV="1">
            <a:off x="4003717" y="2920719"/>
            <a:ext cx="2556695" cy="233657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65485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2B352D-3D9B-064E-9FEA-B9DCD8B4A935}"/>
              </a:ext>
            </a:extLst>
          </p:cNvPr>
          <p:cNvSpPr/>
          <p:nvPr/>
        </p:nvSpPr>
        <p:spPr>
          <a:xfrm flipV="1">
            <a:off x="1143538" y="2915218"/>
            <a:ext cx="1372707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A5FEBBE0-CE28-7B4E-82B5-AD82213A7782}"/>
              </a:ext>
            </a:extLst>
          </p:cNvPr>
          <p:cNvSpPr/>
          <p:nvPr/>
        </p:nvSpPr>
        <p:spPr>
          <a:xfrm flipV="1">
            <a:off x="2512513" y="2916154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9E003F1-DA2C-1F43-AD3F-25501B2A3002}"/>
              </a:ext>
            </a:extLst>
          </p:cNvPr>
          <p:cNvSpPr/>
          <p:nvPr/>
        </p:nvSpPr>
        <p:spPr>
          <a:xfrm flipV="1">
            <a:off x="1151607" y="3939883"/>
            <a:ext cx="232996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Triangle 87">
            <a:extLst>
              <a:ext uri="{FF2B5EF4-FFF2-40B4-BE49-F238E27FC236}">
                <a16:creationId xmlns:a16="http://schemas.microsoft.com/office/drawing/2014/main" id="{0ECBF73A-590E-6F4D-85CB-1456CB0C6945}"/>
              </a:ext>
            </a:extLst>
          </p:cNvPr>
          <p:cNvSpPr/>
          <p:nvPr/>
        </p:nvSpPr>
        <p:spPr>
          <a:xfrm flipV="1">
            <a:off x="1375937" y="3940820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F48513-DA34-AB4C-A5E9-EC1A2B03E899}"/>
              </a:ext>
            </a:extLst>
          </p:cNvPr>
          <p:cNvSpPr/>
          <p:nvPr/>
        </p:nvSpPr>
        <p:spPr>
          <a:xfrm>
            <a:off x="1166486" y="3953769"/>
            <a:ext cx="459525" cy="21080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9531986-811A-3B48-A2D0-355A2AAFFC71}"/>
              </a:ext>
            </a:extLst>
          </p:cNvPr>
          <p:cNvSpPr/>
          <p:nvPr/>
        </p:nvSpPr>
        <p:spPr>
          <a:xfrm>
            <a:off x="2524260" y="2947251"/>
            <a:ext cx="263629" cy="21080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5B7E9D7-C5B5-414B-BF0A-5F8BE577DA2E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5B7E9D7-C5B5-414B-BF0A-5F8BE577D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3DE08AA-968B-1045-AB21-DA0AA421160A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3DE08AA-968B-1045-AB21-DA0AA4211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8BC04C5C-09E3-AB4C-8267-99C42BEC909A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9E90370-2519-6445-98B0-464A4AA6E5E0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54C7158-BE21-CB4A-B87D-C2F3FD030D46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707DB63-074A-EB4F-B4AA-704DB6DE9279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78D774D-D490-F445-A6C1-1BD62C1329F2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80BD902-DBA4-CC40-911A-DC9C7C22A520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602C584C-1F43-1141-ACDA-A1AF64B84505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Left Brace 118">
            <a:extLst>
              <a:ext uri="{FF2B5EF4-FFF2-40B4-BE49-F238E27FC236}">
                <a16:creationId xmlns:a16="http://schemas.microsoft.com/office/drawing/2014/main" id="{E4255B5D-17EF-D04C-BF04-53666DA38A4B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Left Brace 119">
            <a:extLst>
              <a:ext uri="{FF2B5EF4-FFF2-40B4-BE49-F238E27FC236}">
                <a16:creationId xmlns:a16="http://schemas.microsoft.com/office/drawing/2014/main" id="{9EECEA38-802A-FF40-B19F-964682736EFF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19F59E5-0AD4-0D44-A47B-40676A1E31EC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0FA93B0-1D23-EA4A-88CD-302F05C1F821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78AB6DF-AD75-E24B-B855-3A724D6C95D1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9897200-9503-EC4D-9BD8-4B7C65A9709A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FC967A4-4A58-5B4D-8D3B-63FF919A8422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488C16F-FA87-8A47-A9F4-A10A7839C869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F60AA6C-A263-A244-8B8D-417ECC8CB381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0889A66-597F-584B-987B-DE5844DB6CFF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EFDC764-BAF9-D44C-AEA5-4F04A4C38B8C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259213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0017 0.034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4" grpId="0" animBg="1"/>
      <p:bldP spid="84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92DEC14C-5978-E642-BECF-3A9DC63FD72F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ight Triangle 92">
            <a:extLst>
              <a:ext uri="{FF2B5EF4-FFF2-40B4-BE49-F238E27FC236}">
                <a16:creationId xmlns:a16="http://schemas.microsoft.com/office/drawing/2014/main" id="{50AEABB8-294C-7747-8C5E-402D164B8DD1}"/>
              </a:ext>
            </a:extLst>
          </p:cNvPr>
          <p:cNvSpPr/>
          <p:nvPr/>
        </p:nvSpPr>
        <p:spPr>
          <a:xfrm flipH="1">
            <a:off x="1382661" y="3926758"/>
            <a:ext cx="271002" cy="248880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162845"/>
            <a:ext cx="570155" cy="526356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B286E1-10A7-E14C-9919-075CCBE225BF}"/>
              </a:ext>
            </a:extLst>
          </p:cNvPr>
          <p:cNvSpPr/>
          <p:nvPr/>
        </p:nvSpPr>
        <p:spPr>
          <a:xfrm flipV="1">
            <a:off x="4003717" y="2920719"/>
            <a:ext cx="2556695" cy="233657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65485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2B352D-3D9B-064E-9FEA-B9DCD8B4A935}"/>
              </a:ext>
            </a:extLst>
          </p:cNvPr>
          <p:cNvSpPr/>
          <p:nvPr/>
        </p:nvSpPr>
        <p:spPr>
          <a:xfrm flipV="1">
            <a:off x="1143538" y="2915218"/>
            <a:ext cx="1372707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A5FEBBE0-CE28-7B4E-82B5-AD82213A7782}"/>
              </a:ext>
            </a:extLst>
          </p:cNvPr>
          <p:cNvSpPr/>
          <p:nvPr/>
        </p:nvSpPr>
        <p:spPr>
          <a:xfrm flipV="1">
            <a:off x="2512513" y="2916154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9E003F1-DA2C-1F43-AD3F-25501B2A3002}"/>
              </a:ext>
            </a:extLst>
          </p:cNvPr>
          <p:cNvSpPr/>
          <p:nvPr/>
        </p:nvSpPr>
        <p:spPr>
          <a:xfrm flipV="1">
            <a:off x="1151607" y="3939883"/>
            <a:ext cx="232996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Triangle 87">
            <a:extLst>
              <a:ext uri="{FF2B5EF4-FFF2-40B4-BE49-F238E27FC236}">
                <a16:creationId xmlns:a16="http://schemas.microsoft.com/office/drawing/2014/main" id="{0ECBF73A-590E-6F4D-85CB-1456CB0C6945}"/>
              </a:ext>
            </a:extLst>
          </p:cNvPr>
          <p:cNvSpPr/>
          <p:nvPr/>
        </p:nvSpPr>
        <p:spPr>
          <a:xfrm flipV="1">
            <a:off x="1375937" y="3940820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F48513-DA34-AB4C-A5E9-EC1A2B03E899}"/>
              </a:ext>
            </a:extLst>
          </p:cNvPr>
          <p:cNvSpPr/>
          <p:nvPr/>
        </p:nvSpPr>
        <p:spPr>
          <a:xfrm>
            <a:off x="1166486" y="3953769"/>
            <a:ext cx="459525" cy="21080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5B7E9D7-C5B5-414B-BF0A-5F8BE577DA2E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5B7E9D7-C5B5-414B-BF0A-5F8BE577D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3DE08AA-968B-1045-AB21-DA0AA421160A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3DE08AA-968B-1045-AB21-DA0AA4211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8BC04C5C-09E3-AB4C-8267-99C42BEC909A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9E90370-2519-6445-98B0-464A4AA6E5E0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54C7158-BE21-CB4A-B87D-C2F3FD030D46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707DB63-074A-EB4F-B4AA-704DB6DE9279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78D774D-D490-F445-A6C1-1BD62C1329F2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80BD902-DBA4-CC40-911A-DC9C7C22A520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602C584C-1F43-1141-ACDA-A1AF64B84505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Left Brace 118">
            <a:extLst>
              <a:ext uri="{FF2B5EF4-FFF2-40B4-BE49-F238E27FC236}">
                <a16:creationId xmlns:a16="http://schemas.microsoft.com/office/drawing/2014/main" id="{E4255B5D-17EF-D04C-BF04-53666DA38A4B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Left Brace 119">
            <a:extLst>
              <a:ext uri="{FF2B5EF4-FFF2-40B4-BE49-F238E27FC236}">
                <a16:creationId xmlns:a16="http://schemas.microsoft.com/office/drawing/2014/main" id="{9EECEA38-802A-FF40-B19F-964682736EFF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19F59E5-0AD4-0D44-A47B-40676A1E31EC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0FA93B0-1D23-EA4A-88CD-302F05C1F821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78AB6DF-AD75-E24B-B855-3A724D6C95D1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9897200-9503-EC4D-9BD8-4B7C65A9709A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FC967A4-4A58-5B4D-8D3B-63FF919A8422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488C16F-FA87-8A47-A9F4-A10A7839C869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F60AA6C-A263-A244-8B8D-417ECC8CB381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0889A66-597F-584B-987B-DE5844DB6CFF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EFDC764-BAF9-D44C-AEA5-4F04A4C38B8C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9ADF15C1-8198-5B4D-9DDF-78522967569B}"/>
              </a:ext>
            </a:extLst>
          </p:cNvPr>
          <p:cNvSpPr/>
          <p:nvPr/>
        </p:nvSpPr>
        <p:spPr>
          <a:xfrm>
            <a:off x="2517775" y="3181350"/>
            <a:ext cx="263525" cy="209550"/>
          </a:xfrm>
          <a:custGeom>
            <a:avLst/>
            <a:gdLst>
              <a:gd name="connsiteX0" fmla="*/ 32572 w 341369"/>
              <a:gd name="connsiteY0" fmla="*/ 24216 h 243553"/>
              <a:gd name="connsiteX1" fmla="*/ 305622 w 341369"/>
              <a:gd name="connsiteY1" fmla="*/ 24216 h 243553"/>
              <a:gd name="connsiteX2" fmla="*/ 308797 w 341369"/>
              <a:gd name="connsiteY2" fmla="*/ 211541 h 243553"/>
              <a:gd name="connsiteX3" fmla="*/ 35747 w 341369"/>
              <a:gd name="connsiteY3" fmla="*/ 224241 h 243553"/>
              <a:gd name="connsiteX4" fmla="*/ 32572 w 341369"/>
              <a:gd name="connsiteY4" fmla="*/ 24216 h 243553"/>
              <a:gd name="connsiteX0" fmla="*/ 32572 w 341369"/>
              <a:gd name="connsiteY0" fmla="*/ 25202 h 252063"/>
              <a:gd name="connsiteX1" fmla="*/ 305622 w 341369"/>
              <a:gd name="connsiteY1" fmla="*/ 25202 h 252063"/>
              <a:gd name="connsiteX2" fmla="*/ 308797 w 341369"/>
              <a:gd name="connsiteY2" fmla="*/ 228402 h 252063"/>
              <a:gd name="connsiteX3" fmla="*/ 35747 w 341369"/>
              <a:gd name="connsiteY3" fmla="*/ 225227 h 252063"/>
              <a:gd name="connsiteX4" fmla="*/ 32572 w 341369"/>
              <a:gd name="connsiteY4" fmla="*/ 25202 h 252063"/>
              <a:gd name="connsiteX0" fmla="*/ 32572 w 341369"/>
              <a:gd name="connsiteY0" fmla="*/ 25202 h 252063"/>
              <a:gd name="connsiteX1" fmla="*/ 305622 w 341369"/>
              <a:gd name="connsiteY1" fmla="*/ 25202 h 252063"/>
              <a:gd name="connsiteX2" fmla="*/ 308797 w 341369"/>
              <a:gd name="connsiteY2" fmla="*/ 228402 h 252063"/>
              <a:gd name="connsiteX3" fmla="*/ 35747 w 341369"/>
              <a:gd name="connsiteY3" fmla="*/ 225227 h 252063"/>
              <a:gd name="connsiteX4" fmla="*/ 32572 w 341369"/>
              <a:gd name="connsiteY4" fmla="*/ 25202 h 252063"/>
              <a:gd name="connsiteX0" fmla="*/ 17527 w 326324"/>
              <a:gd name="connsiteY0" fmla="*/ 25202 h 252063"/>
              <a:gd name="connsiteX1" fmla="*/ 290577 w 326324"/>
              <a:gd name="connsiteY1" fmla="*/ 25202 h 252063"/>
              <a:gd name="connsiteX2" fmla="*/ 293752 w 326324"/>
              <a:gd name="connsiteY2" fmla="*/ 228402 h 252063"/>
              <a:gd name="connsiteX3" fmla="*/ 20702 w 326324"/>
              <a:gd name="connsiteY3" fmla="*/ 225227 h 252063"/>
              <a:gd name="connsiteX4" fmla="*/ 17527 w 326324"/>
              <a:gd name="connsiteY4" fmla="*/ 25202 h 252063"/>
              <a:gd name="connsiteX0" fmla="*/ 17527 w 326324"/>
              <a:gd name="connsiteY0" fmla="*/ 14706 h 241567"/>
              <a:gd name="connsiteX1" fmla="*/ 290577 w 326324"/>
              <a:gd name="connsiteY1" fmla="*/ 14706 h 241567"/>
              <a:gd name="connsiteX2" fmla="*/ 293752 w 326324"/>
              <a:gd name="connsiteY2" fmla="*/ 217906 h 241567"/>
              <a:gd name="connsiteX3" fmla="*/ 20702 w 326324"/>
              <a:gd name="connsiteY3" fmla="*/ 214731 h 241567"/>
              <a:gd name="connsiteX4" fmla="*/ 17527 w 326324"/>
              <a:gd name="connsiteY4" fmla="*/ 14706 h 241567"/>
              <a:gd name="connsiteX0" fmla="*/ 17527 w 326324"/>
              <a:gd name="connsiteY0" fmla="*/ 14706 h 241567"/>
              <a:gd name="connsiteX1" fmla="*/ 290577 w 326324"/>
              <a:gd name="connsiteY1" fmla="*/ 14706 h 241567"/>
              <a:gd name="connsiteX2" fmla="*/ 293752 w 326324"/>
              <a:gd name="connsiteY2" fmla="*/ 217906 h 241567"/>
              <a:gd name="connsiteX3" fmla="*/ 20702 w 326324"/>
              <a:gd name="connsiteY3" fmla="*/ 214731 h 241567"/>
              <a:gd name="connsiteX4" fmla="*/ 17527 w 326324"/>
              <a:gd name="connsiteY4" fmla="*/ 14706 h 241567"/>
              <a:gd name="connsiteX0" fmla="*/ 17527 w 326324"/>
              <a:gd name="connsiteY0" fmla="*/ 0 h 226861"/>
              <a:gd name="connsiteX1" fmla="*/ 290577 w 326324"/>
              <a:gd name="connsiteY1" fmla="*/ 0 h 226861"/>
              <a:gd name="connsiteX2" fmla="*/ 293752 w 326324"/>
              <a:gd name="connsiteY2" fmla="*/ 203200 h 226861"/>
              <a:gd name="connsiteX3" fmla="*/ 20702 w 326324"/>
              <a:gd name="connsiteY3" fmla="*/ 200025 h 226861"/>
              <a:gd name="connsiteX4" fmla="*/ 17527 w 326324"/>
              <a:gd name="connsiteY4" fmla="*/ 0 h 226861"/>
              <a:gd name="connsiteX0" fmla="*/ 17527 w 313978"/>
              <a:gd name="connsiteY0" fmla="*/ 0 h 226861"/>
              <a:gd name="connsiteX1" fmla="*/ 290577 w 313978"/>
              <a:gd name="connsiteY1" fmla="*/ 0 h 226861"/>
              <a:gd name="connsiteX2" fmla="*/ 293752 w 313978"/>
              <a:gd name="connsiteY2" fmla="*/ 203200 h 226861"/>
              <a:gd name="connsiteX3" fmla="*/ 20702 w 313978"/>
              <a:gd name="connsiteY3" fmla="*/ 200025 h 226861"/>
              <a:gd name="connsiteX4" fmla="*/ 17527 w 313978"/>
              <a:gd name="connsiteY4" fmla="*/ 0 h 226861"/>
              <a:gd name="connsiteX0" fmla="*/ 17527 w 293752"/>
              <a:gd name="connsiteY0" fmla="*/ 0 h 226861"/>
              <a:gd name="connsiteX1" fmla="*/ 290577 w 293752"/>
              <a:gd name="connsiteY1" fmla="*/ 0 h 226861"/>
              <a:gd name="connsiteX2" fmla="*/ 293752 w 293752"/>
              <a:gd name="connsiteY2" fmla="*/ 203200 h 226861"/>
              <a:gd name="connsiteX3" fmla="*/ 20702 w 293752"/>
              <a:gd name="connsiteY3" fmla="*/ 200025 h 226861"/>
              <a:gd name="connsiteX4" fmla="*/ 17527 w 293752"/>
              <a:gd name="connsiteY4" fmla="*/ 0 h 226861"/>
              <a:gd name="connsiteX0" fmla="*/ 17527 w 293752"/>
              <a:gd name="connsiteY0" fmla="*/ 0 h 215565"/>
              <a:gd name="connsiteX1" fmla="*/ 290577 w 293752"/>
              <a:gd name="connsiteY1" fmla="*/ 0 h 215565"/>
              <a:gd name="connsiteX2" fmla="*/ 293752 w 293752"/>
              <a:gd name="connsiteY2" fmla="*/ 203200 h 215565"/>
              <a:gd name="connsiteX3" fmla="*/ 20702 w 293752"/>
              <a:gd name="connsiteY3" fmla="*/ 200025 h 215565"/>
              <a:gd name="connsiteX4" fmla="*/ 17527 w 293752"/>
              <a:gd name="connsiteY4" fmla="*/ 0 h 215565"/>
              <a:gd name="connsiteX0" fmla="*/ 17527 w 293752"/>
              <a:gd name="connsiteY0" fmla="*/ 0 h 215565"/>
              <a:gd name="connsiteX1" fmla="*/ 290577 w 293752"/>
              <a:gd name="connsiteY1" fmla="*/ 0 h 215565"/>
              <a:gd name="connsiteX2" fmla="*/ 293752 w 293752"/>
              <a:gd name="connsiteY2" fmla="*/ 203200 h 215565"/>
              <a:gd name="connsiteX3" fmla="*/ 20702 w 293752"/>
              <a:gd name="connsiteY3" fmla="*/ 200025 h 215565"/>
              <a:gd name="connsiteX4" fmla="*/ 17527 w 293752"/>
              <a:gd name="connsiteY4" fmla="*/ 0 h 215565"/>
              <a:gd name="connsiteX0" fmla="*/ 17527 w 293752"/>
              <a:gd name="connsiteY0" fmla="*/ 0 h 203200"/>
              <a:gd name="connsiteX1" fmla="*/ 290577 w 293752"/>
              <a:gd name="connsiteY1" fmla="*/ 0 h 203200"/>
              <a:gd name="connsiteX2" fmla="*/ 293752 w 293752"/>
              <a:gd name="connsiteY2" fmla="*/ 203200 h 203200"/>
              <a:gd name="connsiteX3" fmla="*/ 20702 w 293752"/>
              <a:gd name="connsiteY3" fmla="*/ 200025 h 203200"/>
              <a:gd name="connsiteX4" fmla="*/ 17527 w 293752"/>
              <a:gd name="connsiteY4" fmla="*/ 0 h 203200"/>
              <a:gd name="connsiteX0" fmla="*/ 0 w 276225"/>
              <a:gd name="connsiteY0" fmla="*/ 0 h 203200"/>
              <a:gd name="connsiteX1" fmla="*/ 273050 w 276225"/>
              <a:gd name="connsiteY1" fmla="*/ 0 h 203200"/>
              <a:gd name="connsiteX2" fmla="*/ 276225 w 276225"/>
              <a:gd name="connsiteY2" fmla="*/ 203200 h 203200"/>
              <a:gd name="connsiteX3" fmla="*/ 3175 w 276225"/>
              <a:gd name="connsiteY3" fmla="*/ 200025 h 203200"/>
              <a:gd name="connsiteX4" fmla="*/ 0 w 276225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" h="203200">
                <a:moveTo>
                  <a:pt x="0" y="0"/>
                </a:moveTo>
                <a:cubicBezTo>
                  <a:pt x="235479" y="1587"/>
                  <a:pt x="52387" y="4233"/>
                  <a:pt x="273050" y="0"/>
                </a:cubicBezTo>
                <a:cubicBezTo>
                  <a:pt x="277813" y="179917"/>
                  <a:pt x="273579" y="39688"/>
                  <a:pt x="276225" y="203200"/>
                </a:cubicBezTo>
                <a:cubicBezTo>
                  <a:pt x="72496" y="201613"/>
                  <a:pt x="220663" y="205317"/>
                  <a:pt x="3175" y="200025"/>
                </a:cubicBezTo>
                <a:cubicBezTo>
                  <a:pt x="4762" y="39158"/>
                  <a:pt x="2646" y="182563"/>
                  <a:pt x="0" y="0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294AC630-92B9-7449-B0A0-487FB9F6E655}"/>
              </a:ext>
            </a:extLst>
          </p:cNvPr>
          <p:cNvSpPr/>
          <p:nvPr/>
        </p:nvSpPr>
        <p:spPr>
          <a:xfrm>
            <a:off x="2517776" y="2952749"/>
            <a:ext cx="247650" cy="441226"/>
          </a:xfrm>
          <a:custGeom>
            <a:avLst/>
            <a:gdLst>
              <a:gd name="connsiteX0" fmla="*/ 32572 w 341369"/>
              <a:gd name="connsiteY0" fmla="*/ 24216 h 243553"/>
              <a:gd name="connsiteX1" fmla="*/ 305622 w 341369"/>
              <a:gd name="connsiteY1" fmla="*/ 24216 h 243553"/>
              <a:gd name="connsiteX2" fmla="*/ 308797 w 341369"/>
              <a:gd name="connsiteY2" fmla="*/ 211541 h 243553"/>
              <a:gd name="connsiteX3" fmla="*/ 35747 w 341369"/>
              <a:gd name="connsiteY3" fmla="*/ 224241 h 243553"/>
              <a:gd name="connsiteX4" fmla="*/ 32572 w 341369"/>
              <a:gd name="connsiteY4" fmla="*/ 24216 h 243553"/>
              <a:gd name="connsiteX0" fmla="*/ 32572 w 341369"/>
              <a:gd name="connsiteY0" fmla="*/ 25202 h 252063"/>
              <a:gd name="connsiteX1" fmla="*/ 305622 w 341369"/>
              <a:gd name="connsiteY1" fmla="*/ 25202 h 252063"/>
              <a:gd name="connsiteX2" fmla="*/ 308797 w 341369"/>
              <a:gd name="connsiteY2" fmla="*/ 228402 h 252063"/>
              <a:gd name="connsiteX3" fmla="*/ 35747 w 341369"/>
              <a:gd name="connsiteY3" fmla="*/ 225227 h 252063"/>
              <a:gd name="connsiteX4" fmla="*/ 32572 w 341369"/>
              <a:gd name="connsiteY4" fmla="*/ 25202 h 252063"/>
              <a:gd name="connsiteX0" fmla="*/ 32572 w 341369"/>
              <a:gd name="connsiteY0" fmla="*/ 25202 h 252063"/>
              <a:gd name="connsiteX1" fmla="*/ 305622 w 341369"/>
              <a:gd name="connsiteY1" fmla="*/ 25202 h 252063"/>
              <a:gd name="connsiteX2" fmla="*/ 308797 w 341369"/>
              <a:gd name="connsiteY2" fmla="*/ 228402 h 252063"/>
              <a:gd name="connsiteX3" fmla="*/ 35747 w 341369"/>
              <a:gd name="connsiteY3" fmla="*/ 225227 h 252063"/>
              <a:gd name="connsiteX4" fmla="*/ 32572 w 341369"/>
              <a:gd name="connsiteY4" fmla="*/ 25202 h 252063"/>
              <a:gd name="connsiteX0" fmla="*/ 17527 w 326324"/>
              <a:gd name="connsiteY0" fmla="*/ 25202 h 252063"/>
              <a:gd name="connsiteX1" fmla="*/ 290577 w 326324"/>
              <a:gd name="connsiteY1" fmla="*/ 25202 h 252063"/>
              <a:gd name="connsiteX2" fmla="*/ 293752 w 326324"/>
              <a:gd name="connsiteY2" fmla="*/ 228402 h 252063"/>
              <a:gd name="connsiteX3" fmla="*/ 20702 w 326324"/>
              <a:gd name="connsiteY3" fmla="*/ 225227 h 252063"/>
              <a:gd name="connsiteX4" fmla="*/ 17527 w 326324"/>
              <a:gd name="connsiteY4" fmla="*/ 25202 h 252063"/>
              <a:gd name="connsiteX0" fmla="*/ 17527 w 326324"/>
              <a:gd name="connsiteY0" fmla="*/ 14706 h 241567"/>
              <a:gd name="connsiteX1" fmla="*/ 290577 w 326324"/>
              <a:gd name="connsiteY1" fmla="*/ 14706 h 241567"/>
              <a:gd name="connsiteX2" fmla="*/ 293752 w 326324"/>
              <a:gd name="connsiteY2" fmla="*/ 217906 h 241567"/>
              <a:gd name="connsiteX3" fmla="*/ 20702 w 326324"/>
              <a:gd name="connsiteY3" fmla="*/ 214731 h 241567"/>
              <a:gd name="connsiteX4" fmla="*/ 17527 w 326324"/>
              <a:gd name="connsiteY4" fmla="*/ 14706 h 241567"/>
              <a:gd name="connsiteX0" fmla="*/ 17527 w 326324"/>
              <a:gd name="connsiteY0" fmla="*/ 14706 h 241567"/>
              <a:gd name="connsiteX1" fmla="*/ 290577 w 326324"/>
              <a:gd name="connsiteY1" fmla="*/ 14706 h 241567"/>
              <a:gd name="connsiteX2" fmla="*/ 293752 w 326324"/>
              <a:gd name="connsiteY2" fmla="*/ 217906 h 241567"/>
              <a:gd name="connsiteX3" fmla="*/ 20702 w 326324"/>
              <a:gd name="connsiteY3" fmla="*/ 214731 h 241567"/>
              <a:gd name="connsiteX4" fmla="*/ 17527 w 326324"/>
              <a:gd name="connsiteY4" fmla="*/ 14706 h 241567"/>
              <a:gd name="connsiteX0" fmla="*/ 17527 w 326324"/>
              <a:gd name="connsiteY0" fmla="*/ 0 h 226861"/>
              <a:gd name="connsiteX1" fmla="*/ 290577 w 326324"/>
              <a:gd name="connsiteY1" fmla="*/ 0 h 226861"/>
              <a:gd name="connsiteX2" fmla="*/ 293752 w 326324"/>
              <a:gd name="connsiteY2" fmla="*/ 203200 h 226861"/>
              <a:gd name="connsiteX3" fmla="*/ 20702 w 326324"/>
              <a:gd name="connsiteY3" fmla="*/ 200025 h 226861"/>
              <a:gd name="connsiteX4" fmla="*/ 17527 w 326324"/>
              <a:gd name="connsiteY4" fmla="*/ 0 h 226861"/>
              <a:gd name="connsiteX0" fmla="*/ 17527 w 313978"/>
              <a:gd name="connsiteY0" fmla="*/ 0 h 226861"/>
              <a:gd name="connsiteX1" fmla="*/ 290577 w 313978"/>
              <a:gd name="connsiteY1" fmla="*/ 0 h 226861"/>
              <a:gd name="connsiteX2" fmla="*/ 293752 w 313978"/>
              <a:gd name="connsiteY2" fmla="*/ 203200 h 226861"/>
              <a:gd name="connsiteX3" fmla="*/ 20702 w 313978"/>
              <a:gd name="connsiteY3" fmla="*/ 200025 h 226861"/>
              <a:gd name="connsiteX4" fmla="*/ 17527 w 313978"/>
              <a:gd name="connsiteY4" fmla="*/ 0 h 226861"/>
              <a:gd name="connsiteX0" fmla="*/ 17527 w 293752"/>
              <a:gd name="connsiteY0" fmla="*/ 0 h 226861"/>
              <a:gd name="connsiteX1" fmla="*/ 290577 w 293752"/>
              <a:gd name="connsiteY1" fmla="*/ 0 h 226861"/>
              <a:gd name="connsiteX2" fmla="*/ 293752 w 293752"/>
              <a:gd name="connsiteY2" fmla="*/ 203200 h 226861"/>
              <a:gd name="connsiteX3" fmla="*/ 20702 w 293752"/>
              <a:gd name="connsiteY3" fmla="*/ 200025 h 226861"/>
              <a:gd name="connsiteX4" fmla="*/ 17527 w 293752"/>
              <a:gd name="connsiteY4" fmla="*/ 0 h 226861"/>
              <a:gd name="connsiteX0" fmla="*/ 17527 w 293752"/>
              <a:gd name="connsiteY0" fmla="*/ 0 h 215565"/>
              <a:gd name="connsiteX1" fmla="*/ 290577 w 293752"/>
              <a:gd name="connsiteY1" fmla="*/ 0 h 215565"/>
              <a:gd name="connsiteX2" fmla="*/ 293752 w 293752"/>
              <a:gd name="connsiteY2" fmla="*/ 203200 h 215565"/>
              <a:gd name="connsiteX3" fmla="*/ 20702 w 293752"/>
              <a:gd name="connsiteY3" fmla="*/ 200025 h 215565"/>
              <a:gd name="connsiteX4" fmla="*/ 17527 w 293752"/>
              <a:gd name="connsiteY4" fmla="*/ 0 h 215565"/>
              <a:gd name="connsiteX0" fmla="*/ 17527 w 293752"/>
              <a:gd name="connsiteY0" fmla="*/ 0 h 215565"/>
              <a:gd name="connsiteX1" fmla="*/ 290577 w 293752"/>
              <a:gd name="connsiteY1" fmla="*/ 0 h 215565"/>
              <a:gd name="connsiteX2" fmla="*/ 293752 w 293752"/>
              <a:gd name="connsiteY2" fmla="*/ 203200 h 215565"/>
              <a:gd name="connsiteX3" fmla="*/ 20702 w 293752"/>
              <a:gd name="connsiteY3" fmla="*/ 200025 h 215565"/>
              <a:gd name="connsiteX4" fmla="*/ 17527 w 293752"/>
              <a:gd name="connsiteY4" fmla="*/ 0 h 215565"/>
              <a:gd name="connsiteX0" fmla="*/ 17527 w 293752"/>
              <a:gd name="connsiteY0" fmla="*/ 0 h 203200"/>
              <a:gd name="connsiteX1" fmla="*/ 290577 w 293752"/>
              <a:gd name="connsiteY1" fmla="*/ 0 h 203200"/>
              <a:gd name="connsiteX2" fmla="*/ 293752 w 293752"/>
              <a:gd name="connsiteY2" fmla="*/ 203200 h 203200"/>
              <a:gd name="connsiteX3" fmla="*/ 20702 w 293752"/>
              <a:gd name="connsiteY3" fmla="*/ 200025 h 203200"/>
              <a:gd name="connsiteX4" fmla="*/ 17527 w 293752"/>
              <a:gd name="connsiteY4" fmla="*/ 0 h 203200"/>
              <a:gd name="connsiteX0" fmla="*/ 0 w 276225"/>
              <a:gd name="connsiteY0" fmla="*/ 0 h 203200"/>
              <a:gd name="connsiteX1" fmla="*/ 273050 w 276225"/>
              <a:gd name="connsiteY1" fmla="*/ 0 h 203200"/>
              <a:gd name="connsiteX2" fmla="*/ 276225 w 276225"/>
              <a:gd name="connsiteY2" fmla="*/ 203200 h 203200"/>
              <a:gd name="connsiteX3" fmla="*/ 3175 w 276225"/>
              <a:gd name="connsiteY3" fmla="*/ 200025 h 203200"/>
              <a:gd name="connsiteX4" fmla="*/ 0 w 276225"/>
              <a:gd name="connsiteY4" fmla="*/ 0 h 203200"/>
              <a:gd name="connsiteX0" fmla="*/ 0 w 276225"/>
              <a:gd name="connsiteY0" fmla="*/ 249382 h 452582"/>
              <a:gd name="connsiteX1" fmla="*/ 266394 w 276225"/>
              <a:gd name="connsiteY1" fmla="*/ 0 h 452582"/>
              <a:gd name="connsiteX2" fmla="*/ 276225 w 276225"/>
              <a:gd name="connsiteY2" fmla="*/ 452582 h 452582"/>
              <a:gd name="connsiteX3" fmla="*/ 3175 w 276225"/>
              <a:gd name="connsiteY3" fmla="*/ 449407 h 452582"/>
              <a:gd name="connsiteX4" fmla="*/ 0 w 276225"/>
              <a:gd name="connsiteY4" fmla="*/ 249382 h 452582"/>
              <a:gd name="connsiteX0" fmla="*/ 0 w 279553"/>
              <a:gd name="connsiteY0" fmla="*/ 249382 h 449509"/>
              <a:gd name="connsiteX1" fmla="*/ 266394 w 279553"/>
              <a:gd name="connsiteY1" fmla="*/ 0 h 449509"/>
              <a:gd name="connsiteX2" fmla="*/ 279553 w 279553"/>
              <a:gd name="connsiteY2" fmla="*/ 255539 h 449509"/>
              <a:gd name="connsiteX3" fmla="*/ 3175 w 279553"/>
              <a:gd name="connsiteY3" fmla="*/ 449407 h 449509"/>
              <a:gd name="connsiteX4" fmla="*/ 0 w 279553"/>
              <a:gd name="connsiteY4" fmla="*/ 249382 h 449509"/>
              <a:gd name="connsiteX0" fmla="*/ 0 w 279553"/>
              <a:gd name="connsiteY0" fmla="*/ 249382 h 449509"/>
              <a:gd name="connsiteX1" fmla="*/ 266394 w 279553"/>
              <a:gd name="connsiteY1" fmla="*/ 0 h 449509"/>
              <a:gd name="connsiteX2" fmla="*/ 279553 w 279553"/>
              <a:gd name="connsiteY2" fmla="*/ 255539 h 449509"/>
              <a:gd name="connsiteX3" fmla="*/ 3175 w 279553"/>
              <a:gd name="connsiteY3" fmla="*/ 449407 h 449509"/>
              <a:gd name="connsiteX4" fmla="*/ 0 w 279553"/>
              <a:gd name="connsiteY4" fmla="*/ 249382 h 449509"/>
              <a:gd name="connsiteX0" fmla="*/ 0 w 279553"/>
              <a:gd name="connsiteY0" fmla="*/ 249382 h 449509"/>
              <a:gd name="connsiteX1" fmla="*/ 266394 w 279553"/>
              <a:gd name="connsiteY1" fmla="*/ 0 h 449509"/>
              <a:gd name="connsiteX2" fmla="*/ 279553 w 279553"/>
              <a:gd name="connsiteY2" fmla="*/ 255539 h 449509"/>
              <a:gd name="connsiteX3" fmla="*/ 3175 w 279553"/>
              <a:gd name="connsiteY3" fmla="*/ 449407 h 449509"/>
              <a:gd name="connsiteX4" fmla="*/ 0 w 279553"/>
              <a:gd name="connsiteY4" fmla="*/ 249382 h 449509"/>
              <a:gd name="connsiteX0" fmla="*/ 0 w 279553"/>
              <a:gd name="connsiteY0" fmla="*/ 227830 h 427957"/>
              <a:gd name="connsiteX1" fmla="*/ 266394 w 279553"/>
              <a:gd name="connsiteY1" fmla="*/ 0 h 427957"/>
              <a:gd name="connsiteX2" fmla="*/ 279553 w 279553"/>
              <a:gd name="connsiteY2" fmla="*/ 233987 h 427957"/>
              <a:gd name="connsiteX3" fmla="*/ 3175 w 279553"/>
              <a:gd name="connsiteY3" fmla="*/ 427855 h 427957"/>
              <a:gd name="connsiteX4" fmla="*/ 0 w 279553"/>
              <a:gd name="connsiteY4" fmla="*/ 227830 h 427957"/>
              <a:gd name="connsiteX0" fmla="*/ 0 w 279553"/>
              <a:gd name="connsiteY0" fmla="*/ 227830 h 427957"/>
              <a:gd name="connsiteX1" fmla="*/ 266394 w 279553"/>
              <a:gd name="connsiteY1" fmla="*/ 0 h 427957"/>
              <a:gd name="connsiteX2" fmla="*/ 279553 w 279553"/>
              <a:gd name="connsiteY2" fmla="*/ 233987 h 427957"/>
              <a:gd name="connsiteX3" fmla="*/ 3175 w 279553"/>
              <a:gd name="connsiteY3" fmla="*/ 427855 h 427957"/>
              <a:gd name="connsiteX4" fmla="*/ 0 w 279553"/>
              <a:gd name="connsiteY4" fmla="*/ 227830 h 427957"/>
              <a:gd name="connsiteX0" fmla="*/ 0 w 279553"/>
              <a:gd name="connsiteY0" fmla="*/ 227830 h 428661"/>
              <a:gd name="connsiteX1" fmla="*/ 266394 w 279553"/>
              <a:gd name="connsiteY1" fmla="*/ 0 h 428661"/>
              <a:gd name="connsiteX2" fmla="*/ 279553 w 279553"/>
              <a:gd name="connsiteY2" fmla="*/ 233987 h 428661"/>
              <a:gd name="connsiteX3" fmla="*/ 3175 w 279553"/>
              <a:gd name="connsiteY3" fmla="*/ 427855 h 428661"/>
              <a:gd name="connsiteX4" fmla="*/ 0 w 279553"/>
              <a:gd name="connsiteY4" fmla="*/ 227830 h 428661"/>
              <a:gd name="connsiteX0" fmla="*/ 0 w 279553"/>
              <a:gd name="connsiteY0" fmla="*/ 227830 h 427855"/>
              <a:gd name="connsiteX1" fmla="*/ 266394 w 279553"/>
              <a:gd name="connsiteY1" fmla="*/ 0 h 427855"/>
              <a:gd name="connsiteX2" fmla="*/ 279553 w 279553"/>
              <a:gd name="connsiteY2" fmla="*/ 233987 h 427855"/>
              <a:gd name="connsiteX3" fmla="*/ 3175 w 279553"/>
              <a:gd name="connsiteY3" fmla="*/ 427855 h 427855"/>
              <a:gd name="connsiteX4" fmla="*/ 0 w 279553"/>
              <a:gd name="connsiteY4" fmla="*/ 227830 h 427855"/>
              <a:gd name="connsiteX0" fmla="*/ 0 w 279553"/>
              <a:gd name="connsiteY0" fmla="*/ 227830 h 427855"/>
              <a:gd name="connsiteX1" fmla="*/ 266394 w 279553"/>
              <a:gd name="connsiteY1" fmla="*/ 0 h 427855"/>
              <a:gd name="connsiteX2" fmla="*/ 279553 w 279553"/>
              <a:gd name="connsiteY2" fmla="*/ 233987 h 427855"/>
              <a:gd name="connsiteX3" fmla="*/ 3175 w 279553"/>
              <a:gd name="connsiteY3" fmla="*/ 427855 h 427855"/>
              <a:gd name="connsiteX4" fmla="*/ 0 w 279553"/>
              <a:gd name="connsiteY4" fmla="*/ 227830 h 427855"/>
              <a:gd name="connsiteX0" fmla="*/ 0 w 279553"/>
              <a:gd name="connsiteY0" fmla="*/ 227830 h 427855"/>
              <a:gd name="connsiteX1" fmla="*/ 266394 w 279553"/>
              <a:gd name="connsiteY1" fmla="*/ 0 h 427855"/>
              <a:gd name="connsiteX2" fmla="*/ 279553 w 279553"/>
              <a:gd name="connsiteY2" fmla="*/ 233987 h 427855"/>
              <a:gd name="connsiteX3" fmla="*/ 3175 w 279553"/>
              <a:gd name="connsiteY3" fmla="*/ 427855 h 427855"/>
              <a:gd name="connsiteX4" fmla="*/ 0 w 279553"/>
              <a:gd name="connsiteY4" fmla="*/ 227830 h 427855"/>
              <a:gd name="connsiteX0" fmla="*/ 0 w 268007"/>
              <a:gd name="connsiteY0" fmla="*/ 227830 h 427855"/>
              <a:gd name="connsiteX1" fmla="*/ 266394 w 268007"/>
              <a:gd name="connsiteY1" fmla="*/ 0 h 427855"/>
              <a:gd name="connsiteX2" fmla="*/ 266241 w 268007"/>
              <a:gd name="connsiteY2" fmla="*/ 233987 h 427855"/>
              <a:gd name="connsiteX3" fmla="*/ 3175 w 268007"/>
              <a:gd name="connsiteY3" fmla="*/ 427855 h 427855"/>
              <a:gd name="connsiteX4" fmla="*/ 0 w 268007"/>
              <a:gd name="connsiteY4" fmla="*/ 227830 h 427855"/>
              <a:gd name="connsiteX0" fmla="*/ 0 w 272282"/>
              <a:gd name="connsiteY0" fmla="*/ 227830 h 427855"/>
              <a:gd name="connsiteX1" fmla="*/ 266394 w 272282"/>
              <a:gd name="connsiteY1" fmla="*/ 0 h 427855"/>
              <a:gd name="connsiteX2" fmla="*/ 266241 w 272282"/>
              <a:gd name="connsiteY2" fmla="*/ 233987 h 427855"/>
              <a:gd name="connsiteX3" fmla="*/ 3175 w 272282"/>
              <a:gd name="connsiteY3" fmla="*/ 427855 h 427855"/>
              <a:gd name="connsiteX4" fmla="*/ 0 w 272282"/>
              <a:gd name="connsiteY4" fmla="*/ 227830 h 427855"/>
              <a:gd name="connsiteX0" fmla="*/ 0 w 282747"/>
              <a:gd name="connsiteY0" fmla="*/ 227830 h 427855"/>
              <a:gd name="connsiteX1" fmla="*/ 266394 w 282747"/>
              <a:gd name="connsiteY1" fmla="*/ 0 h 427855"/>
              <a:gd name="connsiteX2" fmla="*/ 279553 w 282747"/>
              <a:gd name="connsiteY2" fmla="*/ 230908 h 427855"/>
              <a:gd name="connsiteX3" fmla="*/ 3175 w 282747"/>
              <a:gd name="connsiteY3" fmla="*/ 427855 h 427855"/>
              <a:gd name="connsiteX4" fmla="*/ 0 w 282747"/>
              <a:gd name="connsiteY4" fmla="*/ 227830 h 427855"/>
              <a:gd name="connsiteX0" fmla="*/ 0 w 274546"/>
              <a:gd name="connsiteY0" fmla="*/ 227830 h 427855"/>
              <a:gd name="connsiteX1" fmla="*/ 266394 w 274546"/>
              <a:gd name="connsiteY1" fmla="*/ 0 h 427855"/>
              <a:gd name="connsiteX2" fmla="*/ 269569 w 274546"/>
              <a:gd name="connsiteY2" fmla="*/ 233987 h 427855"/>
              <a:gd name="connsiteX3" fmla="*/ 3175 w 274546"/>
              <a:gd name="connsiteY3" fmla="*/ 427855 h 427855"/>
              <a:gd name="connsiteX4" fmla="*/ 0 w 274546"/>
              <a:gd name="connsiteY4" fmla="*/ 227830 h 427855"/>
              <a:gd name="connsiteX0" fmla="*/ 0 w 269569"/>
              <a:gd name="connsiteY0" fmla="*/ 227830 h 427855"/>
              <a:gd name="connsiteX1" fmla="*/ 266394 w 269569"/>
              <a:gd name="connsiteY1" fmla="*/ 0 h 427855"/>
              <a:gd name="connsiteX2" fmla="*/ 269569 w 269569"/>
              <a:gd name="connsiteY2" fmla="*/ 233987 h 427855"/>
              <a:gd name="connsiteX3" fmla="*/ 3175 w 269569"/>
              <a:gd name="connsiteY3" fmla="*/ 427855 h 427855"/>
              <a:gd name="connsiteX4" fmla="*/ 0 w 269569"/>
              <a:gd name="connsiteY4" fmla="*/ 227830 h 427855"/>
              <a:gd name="connsiteX0" fmla="*/ 0 w 271590"/>
              <a:gd name="connsiteY0" fmla="*/ 227830 h 427855"/>
              <a:gd name="connsiteX1" fmla="*/ 266394 w 271590"/>
              <a:gd name="connsiteY1" fmla="*/ 0 h 427855"/>
              <a:gd name="connsiteX2" fmla="*/ 269569 w 271590"/>
              <a:gd name="connsiteY2" fmla="*/ 233987 h 427855"/>
              <a:gd name="connsiteX3" fmla="*/ 3175 w 271590"/>
              <a:gd name="connsiteY3" fmla="*/ 427855 h 427855"/>
              <a:gd name="connsiteX4" fmla="*/ 0 w 271590"/>
              <a:gd name="connsiteY4" fmla="*/ 227830 h 427855"/>
              <a:gd name="connsiteX0" fmla="*/ 0 w 271590"/>
              <a:gd name="connsiteY0" fmla="*/ 218594 h 427855"/>
              <a:gd name="connsiteX1" fmla="*/ 266394 w 271590"/>
              <a:gd name="connsiteY1" fmla="*/ 0 h 427855"/>
              <a:gd name="connsiteX2" fmla="*/ 269569 w 271590"/>
              <a:gd name="connsiteY2" fmla="*/ 233987 h 427855"/>
              <a:gd name="connsiteX3" fmla="*/ 3175 w 271590"/>
              <a:gd name="connsiteY3" fmla="*/ 427855 h 427855"/>
              <a:gd name="connsiteX4" fmla="*/ 0 w 271590"/>
              <a:gd name="connsiteY4" fmla="*/ 218594 h 42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590" h="427855">
                <a:moveTo>
                  <a:pt x="0" y="218594"/>
                </a:moveTo>
                <a:cubicBezTo>
                  <a:pt x="218839" y="26218"/>
                  <a:pt x="35747" y="192039"/>
                  <a:pt x="266394" y="0"/>
                </a:cubicBezTo>
                <a:cubicBezTo>
                  <a:pt x="271157" y="179917"/>
                  <a:pt x="273578" y="36608"/>
                  <a:pt x="269569" y="233987"/>
                </a:cubicBezTo>
                <a:cubicBezTo>
                  <a:pt x="35888" y="398655"/>
                  <a:pt x="240632" y="260736"/>
                  <a:pt x="3175" y="427855"/>
                </a:cubicBezTo>
                <a:cubicBezTo>
                  <a:pt x="4762" y="266988"/>
                  <a:pt x="2646" y="401157"/>
                  <a:pt x="0" y="218594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70C865EA-7B49-BB4E-87A7-1DCE4BFDF260}"/>
              </a:ext>
            </a:extLst>
          </p:cNvPr>
          <p:cNvSpPr/>
          <p:nvPr/>
        </p:nvSpPr>
        <p:spPr>
          <a:xfrm>
            <a:off x="2517775" y="3060698"/>
            <a:ext cx="260350" cy="330101"/>
          </a:xfrm>
          <a:custGeom>
            <a:avLst/>
            <a:gdLst>
              <a:gd name="connsiteX0" fmla="*/ 32572 w 341369"/>
              <a:gd name="connsiteY0" fmla="*/ 24216 h 243553"/>
              <a:gd name="connsiteX1" fmla="*/ 305622 w 341369"/>
              <a:gd name="connsiteY1" fmla="*/ 24216 h 243553"/>
              <a:gd name="connsiteX2" fmla="*/ 308797 w 341369"/>
              <a:gd name="connsiteY2" fmla="*/ 211541 h 243553"/>
              <a:gd name="connsiteX3" fmla="*/ 35747 w 341369"/>
              <a:gd name="connsiteY3" fmla="*/ 224241 h 243553"/>
              <a:gd name="connsiteX4" fmla="*/ 32572 w 341369"/>
              <a:gd name="connsiteY4" fmla="*/ 24216 h 243553"/>
              <a:gd name="connsiteX0" fmla="*/ 32572 w 341369"/>
              <a:gd name="connsiteY0" fmla="*/ 25202 h 252063"/>
              <a:gd name="connsiteX1" fmla="*/ 305622 w 341369"/>
              <a:gd name="connsiteY1" fmla="*/ 25202 h 252063"/>
              <a:gd name="connsiteX2" fmla="*/ 308797 w 341369"/>
              <a:gd name="connsiteY2" fmla="*/ 228402 h 252063"/>
              <a:gd name="connsiteX3" fmla="*/ 35747 w 341369"/>
              <a:gd name="connsiteY3" fmla="*/ 225227 h 252063"/>
              <a:gd name="connsiteX4" fmla="*/ 32572 w 341369"/>
              <a:gd name="connsiteY4" fmla="*/ 25202 h 252063"/>
              <a:gd name="connsiteX0" fmla="*/ 32572 w 341369"/>
              <a:gd name="connsiteY0" fmla="*/ 25202 h 252063"/>
              <a:gd name="connsiteX1" fmla="*/ 305622 w 341369"/>
              <a:gd name="connsiteY1" fmla="*/ 25202 h 252063"/>
              <a:gd name="connsiteX2" fmla="*/ 308797 w 341369"/>
              <a:gd name="connsiteY2" fmla="*/ 228402 h 252063"/>
              <a:gd name="connsiteX3" fmla="*/ 35747 w 341369"/>
              <a:gd name="connsiteY3" fmla="*/ 225227 h 252063"/>
              <a:gd name="connsiteX4" fmla="*/ 32572 w 341369"/>
              <a:gd name="connsiteY4" fmla="*/ 25202 h 252063"/>
              <a:gd name="connsiteX0" fmla="*/ 17527 w 326324"/>
              <a:gd name="connsiteY0" fmla="*/ 25202 h 252063"/>
              <a:gd name="connsiteX1" fmla="*/ 290577 w 326324"/>
              <a:gd name="connsiteY1" fmla="*/ 25202 h 252063"/>
              <a:gd name="connsiteX2" fmla="*/ 293752 w 326324"/>
              <a:gd name="connsiteY2" fmla="*/ 228402 h 252063"/>
              <a:gd name="connsiteX3" fmla="*/ 20702 w 326324"/>
              <a:gd name="connsiteY3" fmla="*/ 225227 h 252063"/>
              <a:gd name="connsiteX4" fmla="*/ 17527 w 326324"/>
              <a:gd name="connsiteY4" fmla="*/ 25202 h 252063"/>
              <a:gd name="connsiteX0" fmla="*/ 17527 w 326324"/>
              <a:gd name="connsiteY0" fmla="*/ 14706 h 241567"/>
              <a:gd name="connsiteX1" fmla="*/ 290577 w 326324"/>
              <a:gd name="connsiteY1" fmla="*/ 14706 h 241567"/>
              <a:gd name="connsiteX2" fmla="*/ 293752 w 326324"/>
              <a:gd name="connsiteY2" fmla="*/ 217906 h 241567"/>
              <a:gd name="connsiteX3" fmla="*/ 20702 w 326324"/>
              <a:gd name="connsiteY3" fmla="*/ 214731 h 241567"/>
              <a:gd name="connsiteX4" fmla="*/ 17527 w 326324"/>
              <a:gd name="connsiteY4" fmla="*/ 14706 h 241567"/>
              <a:gd name="connsiteX0" fmla="*/ 17527 w 326324"/>
              <a:gd name="connsiteY0" fmla="*/ 14706 h 241567"/>
              <a:gd name="connsiteX1" fmla="*/ 290577 w 326324"/>
              <a:gd name="connsiteY1" fmla="*/ 14706 h 241567"/>
              <a:gd name="connsiteX2" fmla="*/ 293752 w 326324"/>
              <a:gd name="connsiteY2" fmla="*/ 217906 h 241567"/>
              <a:gd name="connsiteX3" fmla="*/ 20702 w 326324"/>
              <a:gd name="connsiteY3" fmla="*/ 214731 h 241567"/>
              <a:gd name="connsiteX4" fmla="*/ 17527 w 326324"/>
              <a:gd name="connsiteY4" fmla="*/ 14706 h 241567"/>
              <a:gd name="connsiteX0" fmla="*/ 17527 w 326324"/>
              <a:gd name="connsiteY0" fmla="*/ 0 h 226861"/>
              <a:gd name="connsiteX1" fmla="*/ 290577 w 326324"/>
              <a:gd name="connsiteY1" fmla="*/ 0 h 226861"/>
              <a:gd name="connsiteX2" fmla="*/ 293752 w 326324"/>
              <a:gd name="connsiteY2" fmla="*/ 203200 h 226861"/>
              <a:gd name="connsiteX3" fmla="*/ 20702 w 326324"/>
              <a:gd name="connsiteY3" fmla="*/ 200025 h 226861"/>
              <a:gd name="connsiteX4" fmla="*/ 17527 w 326324"/>
              <a:gd name="connsiteY4" fmla="*/ 0 h 226861"/>
              <a:gd name="connsiteX0" fmla="*/ 17527 w 313978"/>
              <a:gd name="connsiteY0" fmla="*/ 0 h 226861"/>
              <a:gd name="connsiteX1" fmla="*/ 290577 w 313978"/>
              <a:gd name="connsiteY1" fmla="*/ 0 h 226861"/>
              <a:gd name="connsiteX2" fmla="*/ 293752 w 313978"/>
              <a:gd name="connsiteY2" fmla="*/ 203200 h 226861"/>
              <a:gd name="connsiteX3" fmla="*/ 20702 w 313978"/>
              <a:gd name="connsiteY3" fmla="*/ 200025 h 226861"/>
              <a:gd name="connsiteX4" fmla="*/ 17527 w 313978"/>
              <a:gd name="connsiteY4" fmla="*/ 0 h 226861"/>
              <a:gd name="connsiteX0" fmla="*/ 17527 w 293752"/>
              <a:gd name="connsiteY0" fmla="*/ 0 h 226861"/>
              <a:gd name="connsiteX1" fmla="*/ 290577 w 293752"/>
              <a:gd name="connsiteY1" fmla="*/ 0 h 226861"/>
              <a:gd name="connsiteX2" fmla="*/ 293752 w 293752"/>
              <a:gd name="connsiteY2" fmla="*/ 203200 h 226861"/>
              <a:gd name="connsiteX3" fmla="*/ 20702 w 293752"/>
              <a:gd name="connsiteY3" fmla="*/ 200025 h 226861"/>
              <a:gd name="connsiteX4" fmla="*/ 17527 w 293752"/>
              <a:gd name="connsiteY4" fmla="*/ 0 h 226861"/>
              <a:gd name="connsiteX0" fmla="*/ 17527 w 293752"/>
              <a:gd name="connsiteY0" fmla="*/ 0 h 215565"/>
              <a:gd name="connsiteX1" fmla="*/ 290577 w 293752"/>
              <a:gd name="connsiteY1" fmla="*/ 0 h 215565"/>
              <a:gd name="connsiteX2" fmla="*/ 293752 w 293752"/>
              <a:gd name="connsiteY2" fmla="*/ 203200 h 215565"/>
              <a:gd name="connsiteX3" fmla="*/ 20702 w 293752"/>
              <a:gd name="connsiteY3" fmla="*/ 200025 h 215565"/>
              <a:gd name="connsiteX4" fmla="*/ 17527 w 293752"/>
              <a:gd name="connsiteY4" fmla="*/ 0 h 215565"/>
              <a:gd name="connsiteX0" fmla="*/ 17527 w 293752"/>
              <a:gd name="connsiteY0" fmla="*/ 0 h 215565"/>
              <a:gd name="connsiteX1" fmla="*/ 290577 w 293752"/>
              <a:gd name="connsiteY1" fmla="*/ 0 h 215565"/>
              <a:gd name="connsiteX2" fmla="*/ 293752 w 293752"/>
              <a:gd name="connsiteY2" fmla="*/ 203200 h 215565"/>
              <a:gd name="connsiteX3" fmla="*/ 20702 w 293752"/>
              <a:gd name="connsiteY3" fmla="*/ 200025 h 215565"/>
              <a:gd name="connsiteX4" fmla="*/ 17527 w 293752"/>
              <a:gd name="connsiteY4" fmla="*/ 0 h 215565"/>
              <a:gd name="connsiteX0" fmla="*/ 17527 w 293752"/>
              <a:gd name="connsiteY0" fmla="*/ 0 h 203200"/>
              <a:gd name="connsiteX1" fmla="*/ 290577 w 293752"/>
              <a:gd name="connsiteY1" fmla="*/ 0 h 203200"/>
              <a:gd name="connsiteX2" fmla="*/ 293752 w 293752"/>
              <a:gd name="connsiteY2" fmla="*/ 203200 h 203200"/>
              <a:gd name="connsiteX3" fmla="*/ 20702 w 293752"/>
              <a:gd name="connsiteY3" fmla="*/ 200025 h 203200"/>
              <a:gd name="connsiteX4" fmla="*/ 17527 w 293752"/>
              <a:gd name="connsiteY4" fmla="*/ 0 h 203200"/>
              <a:gd name="connsiteX0" fmla="*/ 0 w 276225"/>
              <a:gd name="connsiteY0" fmla="*/ 0 h 203200"/>
              <a:gd name="connsiteX1" fmla="*/ 273050 w 276225"/>
              <a:gd name="connsiteY1" fmla="*/ 0 h 203200"/>
              <a:gd name="connsiteX2" fmla="*/ 276225 w 276225"/>
              <a:gd name="connsiteY2" fmla="*/ 203200 h 203200"/>
              <a:gd name="connsiteX3" fmla="*/ 3175 w 276225"/>
              <a:gd name="connsiteY3" fmla="*/ 200025 h 203200"/>
              <a:gd name="connsiteX4" fmla="*/ 0 w 276225"/>
              <a:gd name="connsiteY4" fmla="*/ 0 h 203200"/>
              <a:gd name="connsiteX0" fmla="*/ 0 w 276225"/>
              <a:gd name="connsiteY0" fmla="*/ 120073 h 323273"/>
              <a:gd name="connsiteX1" fmla="*/ 266394 w 276225"/>
              <a:gd name="connsiteY1" fmla="*/ 0 h 323273"/>
              <a:gd name="connsiteX2" fmla="*/ 276225 w 276225"/>
              <a:gd name="connsiteY2" fmla="*/ 323273 h 323273"/>
              <a:gd name="connsiteX3" fmla="*/ 3175 w 276225"/>
              <a:gd name="connsiteY3" fmla="*/ 320098 h 323273"/>
              <a:gd name="connsiteX4" fmla="*/ 0 w 276225"/>
              <a:gd name="connsiteY4" fmla="*/ 120073 h 323273"/>
              <a:gd name="connsiteX0" fmla="*/ 0 w 272897"/>
              <a:gd name="connsiteY0" fmla="*/ 120073 h 320291"/>
              <a:gd name="connsiteX1" fmla="*/ 266394 w 272897"/>
              <a:gd name="connsiteY1" fmla="*/ 0 h 320291"/>
              <a:gd name="connsiteX2" fmla="*/ 272897 w 272897"/>
              <a:gd name="connsiteY2" fmla="*/ 221673 h 320291"/>
              <a:gd name="connsiteX3" fmla="*/ 3175 w 272897"/>
              <a:gd name="connsiteY3" fmla="*/ 320098 h 320291"/>
              <a:gd name="connsiteX4" fmla="*/ 0 w 272897"/>
              <a:gd name="connsiteY4" fmla="*/ 120073 h 320291"/>
              <a:gd name="connsiteX0" fmla="*/ 0 w 272897"/>
              <a:gd name="connsiteY0" fmla="*/ 120073 h 320836"/>
              <a:gd name="connsiteX1" fmla="*/ 266394 w 272897"/>
              <a:gd name="connsiteY1" fmla="*/ 0 h 320836"/>
              <a:gd name="connsiteX2" fmla="*/ 272897 w 272897"/>
              <a:gd name="connsiteY2" fmla="*/ 221673 h 320836"/>
              <a:gd name="connsiteX3" fmla="*/ 3175 w 272897"/>
              <a:gd name="connsiteY3" fmla="*/ 320098 h 320836"/>
              <a:gd name="connsiteX4" fmla="*/ 0 w 272897"/>
              <a:gd name="connsiteY4" fmla="*/ 120073 h 320836"/>
              <a:gd name="connsiteX0" fmla="*/ 0 w 272897"/>
              <a:gd name="connsiteY0" fmla="*/ 120073 h 320098"/>
              <a:gd name="connsiteX1" fmla="*/ 266394 w 272897"/>
              <a:gd name="connsiteY1" fmla="*/ 0 h 320098"/>
              <a:gd name="connsiteX2" fmla="*/ 272897 w 272897"/>
              <a:gd name="connsiteY2" fmla="*/ 221673 h 320098"/>
              <a:gd name="connsiteX3" fmla="*/ 3175 w 272897"/>
              <a:gd name="connsiteY3" fmla="*/ 320098 h 320098"/>
              <a:gd name="connsiteX4" fmla="*/ 0 w 272897"/>
              <a:gd name="connsiteY4" fmla="*/ 120073 h 320098"/>
              <a:gd name="connsiteX0" fmla="*/ 0 w 272897"/>
              <a:gd name="connsiteY0" fmla="*/ 120073 h 320098"/>
              <a:gd name="connsiteX1" fmla="*/ 266394 w 272897"/>
              <a:gd name="connsiteY1" fmla="*/ 0 h 320098"/>
              <a:gd name="connsiteX2" fmla="*/ 272897 w 272897"/>
              <a:gd name="connsiteY2" fmla="*/ 221673 h 320098"/>
              <a:gd name="connsiteX3" fmla="*/ 3175 w 272897"/>
              <a:gd name="connsiteY3" fmla="*/ 320098 h 320098"/>
              <a:gd name="connsiteX4" fmla="*/ 0 w 272897"/>
              <a:gd name="connsiteY4" fmla="*/ 120073 h 320098"/>
              <a:gd name="connsiteX0" fmla="*/ 0 w 272897"/>
              <a:gd name="connsiteY0" fmla="*/ 120073 h 320098"/>
              <a:gd name="connsiteX1" fmla="*/ 266394 w 272897"/>
              <a:gd name="connsiteY1" fmla="*/ 0 h 320098"/>
              <a:gd name="connsiteX2" fmla="*/ 272897 w 272897"/>
              <a:gd name="connsiteY2" fmla="*/ 221673 h 320098"/>
              <a:gd name="connsiteX3" fmla="*/ 3175 w 272897"/>
              <a:gd name="connsiteY3" fmla="*/ 320098 h 320098"/>
              <a:gd name="connsiteX4" fmla="*/ 0 w 272897"/>
              <a:gd name="connsiteY4" fmla="*/ 120073 h 3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97" h="320098">
                <a:moveTo>
                  <a:pt x="0" y="120073"/>
                </a:moveTo>
                <a:cubicBezTo>
                  <a:pt x="208855" y="32375"/>
                  <a:pt x="39075" y="102754"/>
                  <a:pt x="266394" y="0"/>
                </a:cubicBezTo>
                <a:cubicBezTo>
                  <a:pt x="271157" y="179917"/>
                  <a:pt x="270251" y="58161"/>
                  <a:pt x="272897" y="221673"/>
                </a:cubicBezTo>
                <a:cubicBezTo>
                  <a:pt x="55856" y="303214"/>
                  <a:pt x="233976" y="226868"/>
                  <a:pt x="3175" y="320098"/>
                </a:cubicBezTo>
                <a:cubicBezTo>
                  <a:pt x="4762" y="159231"/>
                  <a:pt x="2646" y="302636"/>
                  <a:pt x="0" y="120073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C30E6EF3-B5AC-E843-8BC1-F304ED768F36}"/>
              </a:ext>
            </a:extLst>
          </p:cNvPr>
          <p:cNvSpPr/>
          <p:nvPr/>
        </p:nvSpPr>
        <p:spPr>
          <a:xfrm>
            <a:off x="2517774" y="3117848"/>
            <a:ext cx="257175" cy="272951"/>
          </a:xfrm>
          <a:custGeom>
            <a:avLst/>
            <a:gdLst>
              <a:gd name="connsiteX0" fmla="*/ 32572 w 341369"/>
              <a:gd name="connsiteY0" fmla="*/ 24216 h 243553"/>
              <a:gd name="connsiteX1" fmla="*/ 305622 w 341369"/>
              <a:gd name="connsiteY1" fmla="*/ 24216 h 243553"/>
              <a:gd name="connsiteX2" fmla="*/ 308797 w 341369"/>
              <a:gd name="connsiteY2" fmla="*/ 211541 h 243553"/>
              <a:gd name="connsiteX3" fmla="*/ 35747 w 341369"/>
              <a:gd name="connsiteY3" fmla="*/ 224241 h 243553"/>
              <a:gd name="connsiteX4" fmla="*/ 32572 w 341369"/>
              <a:gd name="connsiteY4" fmla="*/ 24216 h 243553"/>
              <a:gd name="connsiteX0" fmla="*/ 32572 w 341369"/>
              <a:gd name="connsiteY0" fmla="*/ 25202 h 252063"/>
              <a:gd name="connsiteX1" fmla="*/ 305622 w 341369"/>
              <a:gd name="connsiteY1" fmla="*/ 25202 h 252063"/>
              <a:gd name="connsiteX2" fmla="*/ 308797 w 341369"/>
              <a:gd name="connsiteY2" fmla="*/ 228402 h 252063"/>
              <a:gd name="connsiteX3" fmla="*/ 35747 w 341369"/>
              <a:gd name="connsiteY3" fmla="*/ 225227 h 252063"/>
              <a:gd name="connsiteX4" fmla="*/ 32572 w 341369"/>
              <a:gd name="connsiteY4" fmla="*/ 25202 h 252063"/>
              <a:gd name="connsiteX0" fmla="*/ 32572 w 341369"/>
              <a:gd name="connsiteY0" fmla="*/ 25202 h 252063"/>
              <a:gd name="connsiteX1" fmla="*/ 305622 w 341369"/>
              <a:gd name="connsiteY1" fmla="*/ 25202 h 252063"/>
              <a:gd name="connsiteX2" fmla="*/ 308797 w 341369"/>
              <a:gd name="connsiteY2" fmla="*/ 228402 h 252063"/>
              <a:gd name="connsiteX3" fmla="*/ 35747 w 341369"/>
              <a:gd name="connsiteY3" fmla="*/ 225227 h 252063"/>
              <a:gd name="connsiteX4" fmla="*/ 32572 w 341369"/>
              <a:gd name="connsiteY4" fmla="*/ 25202 h 252063"/>
              <a:gd name="connsiteX0" fmla="*/ 17527 w 326324"/>
              <a:gd name="connsiteY0" fmla="*/ 25202 h 252063"/>
              <a:gd name="connsiteX1" fmla="*/ 290577 w 326324"/>
              <a:gd name="connsiteY1" fmla="*/ 25202 h 252063"/>
              <a:gd name="connsiteX2" fmla="*/ 293752 w 326324"/>
              <a:gd name="connsiteY2" fmla="*/ 228402 h 252063"/>
              <a:gd name="connsiteX3" fmla="*/ 20702 w 326324"/>
              <a:gd name="connsiteY3" fmla="*/ 225227 h 252063"/>
              <a:gd name="connsiteX4" fmla="*/ 17527 w 326324"/>
              <a:gd name="connsiteY4" fmla="*/ 25202 h 252063"/>
              <a:gd name="connsiteX0" fmla="*/ 17527 w 326324"/>
              <a:gd name="connsiteY0" fmla="*/ 14706 h 241567"/>
              <a:gd name="connsiteX1" fmla="*/ 290577 w 326324"/>
              <a:gd name="connsiteY1" fmla="*/ 14706 h 241567"/>
              <a:gd name="connsiteX2" fmla="*/ 293752 w 326324"/>
              <a:gd name="connsiteY2" fmla="*/ 217906 h 241567"/>
              <a:gd name="connsiteX3" fmla="*/ 20702 w 326324"/>
              <a:gd name="connsiteY3" fmla="*/ 214731 h 241567"/>
              <a:gd name="connsiteX4" fmla="*/ 17527 w 326324"/>
              <a:gd name="connsiteY4" fmla="*/ 14706 h 241567"/>
              <a:gd name="connsiteX0" fmla="*/ 17527 w 326324"/>
              <a:gd name="connsiteY0" fmla="*/ 14706 h 241567"/>
              <a:gd name="connsiteX1" fmla="*/ 290577 w 326324"/>
              <a:gd name="connsiteY1" fmla="*/ 14706 h 241567"/>
              <a:gd name="connsiteX2" fmla="*/ 293752 w 326324"/>
              <a:gd name="connsiteY2" fmla="*/ 217906 h 241567"/>
              <a:gd name="connsiteX3" fmla="*/ 20702 w 326324"/>
              <a:gd name="connsiteY3" fmla="*/ 214731 h 241567"/>
              <a:gd name="connsiteX4" fmla="*/ 17527 w 326324"/>
              <a:gd name="connsiteY4" fmla="*/ 14706 h 241567"/>
              <a:gd name="connsiteX0" fmla="*/ 17527 w 326324"/>
              <a:gd name="connsiteY0" fmla="*/ 0 h 226861"/>
              <a:gd name="connsiteX1" fmla="*/ 290577 w 326324"/>
              <a:gd name="connsiteY1" fmla="*/ 0 h 226861"/>
              <a:gd name="connsiteX2" fmla="*/ 293752 w 326324"/>
              <a:gd name="connsiteY2" fmla="*/ 203200 h 226861"/>
              <a:gd name="connsiteX3" fmla="*/ 20702 w 326324"/>
              <a:gd name="connsiteY3" fmla="*/ 200025 h 226861"/>
              <a:gd name="connsiteX4" fmla="*/ 17527 w 326324"/>
              <a:gd name="connsiteY4" fmla="*/ 0 h 226861"/>
              <a:gd name="connsiteX0" fmla="*/ 17527 w 313978"/>
              <a:gd name="connsiteY0" fmla="*/ 0 h 226861"/>
              <a:gd name="connsiteX1" fmla="*/ 290577 w 313978"/>
              <a:gd name="connsiteY1" fmla="*/ 0 h 226861"/>
              <a:gd name="connsiteX2" fmla="*/ 293752 w 313978"/>
              <a:gd name="connsiteY2" fmla="*/ 203200 h 226861"/>
              <a:gd name="connsiteX3" fmla="*/ 20702 w 313978"/>
              <a:gd name="connsiteY3" fmla="*/ 200025 h 226861"/>
              <a:gd name="connsiteX4" fmla="*/ 17527 w 313978"/>
              <a:gd name="connsiteY4" fmla="*/ 0 h 226861"/>
              <a:gd name="connsiteX0" fmla="*/ 17527 w 293752"/>
              <a:gd name="connsiteY0" fmla="*/ 0 h 226861"/>
              <a:gd name="connsiteX1" fmla="*/ 290577 w 293752"/>
              <a:gd name="connsiteY1" fmla="*/ 0 h 226861"/>
              <a:gd name="connsiteX2" fmla="*/ 293752 w 293752"/>
              <a:gd name="connsiteY2" fmla="*/ 203200 h 226861"/>
              <a:gd name="connsiteX3" fmla="*/ 20702 w 293752"/>
              <a:gd name="connsiteY3" fmla="*/ 200025 h 226861"/>
              <a:gd name="connsiteX4" fmla="*/ 17527 w 293752"/>
              <a:gd name="connsiteY4" fmla="*/ 0 h 226861"/>
              <a:gd name="connsiteX0" fmla="*/ 17527 w 293752"/>
              <a:gd name="connsiteY0" fmla="*/ 0 h 215565"/>
              <a:gd name="connsiteX1" fmla="*/ 290577 w 293752"/>
              <a:gd name="connsiteY1" fmla="*/ 0 h 215565"/>
              <a:gd name="connsiteX2" fmla="*/ 293752 w 293752"/>
              <a:gd name="connsiteY2" fmla="*/ 203200 h 215565"/>
              <a:gd name="connsiteX3" fmla="*/ 20702 w 293752"/>
              <a:gd name="connsiteY3" fmla="*/ 200025 h 215565"/>
              <a:gd name="connsiteX4" fmla="*/ 17527 w 293752"/>
              <a:gd name="connsiteY4" fmla="*/ 0 h 215565"/>
              <a:gd name="connsiteX0" fmla="*/ 17527 w 293752"/>
              <a:gd name="connsiteY0" fmla="*/ 0 h 215565"/>
              <a:gd name="connsiteX1" fmla="*/ 290577 w 293752"/>
              <a:gd name="connsiteY1" fmla="*/ 0 h 215565"/>
              <a:gd name="connsiteX2" fmla="*/ 293752 w 293752"/>
              <a:gd name="connsiteY2" fmla="*/ 203200 h 215565"/>
              <a:gd name="connsiteX3" fmla="*/ 20702 w 293752"/>
              <a:gd name="connsiteY3" fmla="*/ 200025 h 215565"/>
              <a:gd name="connsiteX4" fmla="*/ 17527 w 293752"/>
              <a:gd name="connsiteY4" fmla="*/ 0 h 215565"/>
              <a:gd name="connsiteX0" fmla="*/ 17527 w 293752"/>
              <a:gd name="connsiteY0" fmla="*/ 0 h 203200"/>
              <a:gd name="connsiteX1" fmla="*/ 290577 w 293752"/>
              <a:gd name="connsiteY1" fmla="*/ 0 h 203200"/>
              <a:gd name="connsiteX2" fmla="*/ 293752 w 293752"/>
              <a:gd name="connsiteY2" fmla="*/ 203200 h 203200"/>
              <a:gd name="connsiteX3" fmla="*/ 20702 w 293752"/>
              <a:gd name="connsiteY3" fmla="*/ 200025 h 203200"/>
              <a:gd name="connsiteX4" fmla="*/ 17527 w 293752"/>
              <a:gd name="connsiteY4" fmla="*/ 0 h 203200"/>
              <a:gd name="connsiteX0" fmla="*/ 0 w 276225"/>
              <a:gd name="connsiteY0" fmla="*/ 0 h 203200"/>
              <a:gd name="connsiteX1" fmla="*/ 273050 w 276225"/>
              <a:gd name="connsiteY1" fmla="*/ 0 h 203200"/>
              <a:gd name="connsiteX2" fmla="*/ 276225 w 276225"/>
              <a:gd name="connsiteY2" fmla="*/ 203200 h 203200"/>
              <a:gd name="connsiteX3" fmla="*/ 3175 w 276225"/>
              <a:gd name="connsiteY3" fmla="*/ 200025 h 203200"/>
              <a:gd name="connsiteX4" fmla="*/ 0 w 276225"/>
              <a:gd name="connsiteY4" fmla="*/ 0 h 203200"/>
              <a:gd name="connsiteX0" fmla="*/ 0 w 276225"/>
              <a:gd name="connsiteY0" fmla="*/ 120073 h 323273"/>
              <a:gd name="connsiteX1" fmla="*/ 266394 w 276225"/>
              <a:gd name="connsiteY1" fmla="*/ 0 h 323273"/>
              <a:gd name="connsiteX2" fmla="*/ 276225 w 276225"/>
              <a:gd name="connsiteY2" fmla="*/ 323273 h 323273"/>
              <a:gd name="connsiteX3" fmla="*/ 3175 w 276225"/>
              <a:gd name="connsiteY3" fmla="*/ 320098 h 323273"/>
              <a:gd name="connsiteX4" fmla="*/ 0 w 276225"/>
              <a:gd name="connsiteY4" fmla="*/ 120073 h 323273"/>
              <a:gd name="connsiteX0" fmla="*/ 0 w 272897"/>
              <a:gd name="connsiteY0" fmla="*/ 120073 h 320291"/>
              <a:gd name="connsiteX1" fmla="*/ 266394 w 272897"/>
              <a:gd name="connsiteY1" fmla="*/ 0 h 320291"/>
              <a:gd name="connsiteX2" fmla="*/ 272897 w 272897"/>
              <a:gd name="connsiteY2" fmla="*/ 221673 h 320291"/>
              <a:gd name="connsiteX3" fmla="*/ 3175 w 272897"/>
              <a:gd name="connsiteY3" fmla="*/ 320098 h 320291"/>
              <a:gd name="connsiteX4" fmla="*/ 0 w 272897"/>
              <a:gd name="connsiteY4" fmla="*/ 120073 h 320291"/>
              <a:gd name="connsiteX0" fmla="*/ 0 w 272897"/>
              <a:gd name="connsiteY0" fmla="*/ 120073 h 320836"/>
              <a:gd name="connsiteX1" fmla="*/ 266394 w 272897"/>
              <a:gd name="connsiteY1" fmla="*/ 0 h 320836"/>
              <a:gd name="connsiteX2" fmla="*/ 272897 w 272897"/>
              <a:gd name="connsiteY2" fmla="*/ 221673 h 320836"/>
              <a:gd name="connsiteX3" fmla="*/ 3175 w 272897"/>
              <a:gd name="connsiteY3" fmla="*/ 320098 h 320836"/>
              <a:gd name="connsiteX4" fmla="*/ 0 w 272897"/>
              <a:gd name="connsiteY4" fmla="*/ 120073 h 320836"/>
              <a:gd name="connsiteX0" fmla="*/ 0 w 272897"/>
              <a:gd name="connsiteY0" fmla="*/ 120073 h 320098"/>
              <a:gd name="connsiteX1" fmla="*/ 266394 w 272897"/>
              <a:gd name="connsiteY1" fmla="*/ 0 h 320098"/>
              <a:gd name="connsiteX2" fmla="*/ 272897 w 272897"/>
              <a:gd name="connsiteY2" fmla="*/ 221673 h 320098"/>
              <a:gd name="connsiteX3" fmla="*/ 3175 w 272897"/>
              <a:gd name="connsiteY3" fmla="*/ 320098 h 320098"/>
              <a:gd name="connsiteX4" fmla="*/ 0 w 272897"/>
              <a:gd name="connsiteY4" fmla="*/ 120073 h 320098"/>
              <a:gd name="connsiteX0" fmla="*/ 0 w 272897"/>
              <a:gd name="connsiteY0" fmla="*/ 120073 h 320098"/>
              <a:gd name="connsiteX1" fmla="*/ 266394 w 272897"/>
              <a:gd name="connsiteY1" fmla="*/ 0 h 320098"/>
              <a:gd name="connsiteX2" fmla="*/ 272897 w 272897"/>
              <a:gd name="connsiteY2" fmla="*/ 221673 h 320098"/>
              <a:gd name="connsiteX3" fmla="*/ 3175 w 272897"/>
              <a:gd name="connsiteY3" fmla="*/ 320098 h 320098"/>
              <a:gd name="connsiteX4" fmla="*/ 0 w 272897"/>
              <a:gd name="connsiteY4" fmla="*/ 120073 h 320098"/>
              <a:gd name="connsiteX0" fmla="*/ 0 w 272897"/>
              <a:gd name="connsiteY0" fmla="*/ 120073 h 320098"/>
              <a:gd name="connsiteX1" fmla="*/ 266394 w 272897"/>
              <a:gd name="connsiteY1" fmla="*/ 0 h 320098"/>
              <a:gd name="connsiteX2" fmla="*/ 272897 w 272897"/>
              <a:gd name="connsiteY2" fmla="*/ 221673 h 320098"/>
              <a:gd name="connsiteX3" fmla="*/ 3175 w 272897"/>
              <a:gd name="connsiteY3" fmla="*/ 320098 h 320098"/>
              <a:gd name="connsiteX4" fmla="*/ 0 w 272897"/>
              <a:gd name="connsiteY4" fmla="*/ 120073 h 320098"/>
              <a:gd name="connsiteX0" fmla="*/ 0 w 272897"/>
              <a:gd name="connsiteY0" fmla="*/ 64655 h 264680"/>
              <a:gd name="connsiteX1" fmla="*/ 266394 w 272897"/>
              <a:gd name="connsiteY1" fmla="*/ 0 h 264680"/>
              <a:gd name="connsiteX2" fmla="*/ 272897 w 272897"/>
              <a:gd name="connsiteY2" fmla="*/ 166255 h 264680"/>
              <a:gd name="connsiteX3" fmla="*/ 3175 w 272897"/>
              <a:gd name="connsiteY3" fmla="*/ 264680 h 264680"/>
              <a:gd name="connsiteX4" fmla="*/ 0 w 272897"/>
              <a:gd name="connsiteY4" fmla="*/ 64655 h 264680"/>
              <a:gd name="connsiteX0" fmla="*/ 0 w 269569"/>
              <a:gd name="connsiteY0" fmla="*/ 64655 h 264680"/>
              <a:gd name="connsiteX1" fmla="*/ 266394 w 269569"/>
              <a:gd name="connsiteY1" fmla="*/ 0 h 264680"/>
              <a:gd name="connsiteX2" fmla="*/ 269569 w 269569"/>
              <a:gd name="connsiteY2" fmla="*/ 215515 h 264680"/>
              <a:gd name="connsiteX3" fmla="*/ 3175 w 269569"/>
              <a:gd name="connsiteY3" fmla="*/ 264680 h 264680"/>
              <a:gd name="connsiteX4" fmla="*/ 0 w 269569"/>
              <a:gd name="connsiteY4" fmla="*/ 64655 h 264680"/>
              <a:gd name="connsiteX0" fmla="*/ 0 w 269569"/>
              <a:gd name="connsiteY0" fmla="*/ 64655 h 264680"/>
              <a:gd name="connsiteX1" fmla="*/ 266394 w 269569"/>
              <a:gd name="connsiteY1" fmla="*/ 0 h 264680"/>
              <a:gd name="connsiteX2" fmla="*/ 269569 w 269569"/>
              <a:gd name="connsiteY2" fmla="*/ 215515 h 264680"/>
              <a:gd name="connsiteX3" fmla="*/ 3175 w 269569"/>
              <a:gd name="connsiteY3" fmla="*/ 264680 h 264680"/>
              <a:gd name="connsiteX4" fmla="*/ 0 w 269569"/>
              <a:gd name="connsiteY4" fmla="*/ 64655 h 264680"/>
              <a:gd name="connsiteX0" fmla="*/ 0 w 269569"/>
              <a:gd name="connsiteY0" fmla="*/ 64655 h 264680"/>
              <a:gd name="connsiteX1" fmla="*/ 266394 w 269569"/>
              <a:gd name="connsiteY1" fmla="*/ 0 h 264680"/>
              <a:gd name="connsiteX2" fmla="*/ 269569 w 269569"/>
              <a:gd name="connsiteY2" fmla="*/ 215515 h 264680"/>
              <a:gd name="connsiteX3" fmla="*/ 3175 w 269569"/>
              <a:gd name="connsiteY3" fmla="*/ 264680 h 264680"/>
              <a:gd name="connsiteX4" fmla="*/ 0 w 269569"/>
              <a:gd name="connsiteY4" fmla="*/ 64655 h 264680"/>
              <a:gd name="connsiteX0" fmla="*/ 0 w 269569"/>
              <a:gd name="connsiteY0" fmla="*/ 64655 h 264680"/>
              <a:gd name="connsiteX1" fmla="*/ 266394 w 269569"/>
              <a:gd name="connsiteY1" fmla="*/ 0 h 264680"/>
              <a:gd name="connsiteX2" fmla="*/ 269569 w 269569"/>
              <a:gd name="connsiteY2" fmla="*/ 215515 h 264680"/>
              <a:gd name="connsiteX3" fmla="*/ 3175 w 269569"/>
              <a:gd name="connsiteY3" fmla="*/ 264680 h 264680"/>
              <a:gd name="connsiteX4" fmla="*/ 0 w 269569"/>
              <a:gd name="connsiteY4" fmla="*/ 64655 h 264680"/>
              <a:gd name="connsiteX0" fmla="*/ 0 w 269569"/>
              <a:gd name="connsiteY0" fmla="*/ 64655 h 264680"/>
              <a:gd name="connsiteX1" fmla="*/ 266394 w 269569"/>
              <a:gd name="connsiteY1" fmla="*/ 0 h 264680"/>
              <a:gd name="connsiteX2" fmla="*/ 269569 w 269569"/>
              <a:gd name="connsiteY2" fmla="*/ 215515 h 264680"/>
              <a:gd name="connsiteX3" fmla="*/ 3175 w 269569"/>
              <a:gd name="connsiteY3" fmla="*/ 264680 h 264680"/>
              <a:gd name="connsiteX4" fmla="*/ 0 w 269569"/>
              <a:gd name="connsiteY4" fmla="*/ 64655 h 2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69" h="264680">
                <a:moveTo>
                  <a:pt x="0" y="64655"/>
                </a:moveTo>
                <a:cubicBezTo>
                  <a:pt x="222167" y="16981"/>
                  <a:pt x="39075" y="65809"/>
                  <a:pt x="266394" y="0"/>
                </a:cubicBezTo>
                <a:cubicBezTo>
                  <a:pt x="271157" y="179917"/>
                  <a:pt x="266923" y="52003"/>
                  <a:pt x="269569" y="215515"/>
                </a:cubicBezTo>
                <a:cubicBezTo>
                  <a:pt x="42544" y="257032"/>
                  <a:pt x="233976" y="226869"/>
                  <a:pt x="3175" y="264680"/>
                </a:cubicBezTo>
                <a:cubicBezTo>
                  <a:pt x="4762" y="103813"/>
                  <a:pt x="2646" y="247218"/>
                  <a:pt x="0" y="64655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585B16D2-49EB-9D48-A646-4766D6B54C04}"/>
              </a:ext>
            </a:extLst>
          </p:cNvPr>
          <p:cNvSpPr/>
          <p:nvPr/>
        </p:nvSpPr>
        <p:spPr>
          <a:xfrm>
            <a:off x="2514599" y="3035298"/>
            <a:ext cx="257175" cy="352326"/>
          </a:xfrm>
          <a:custGeom>
            <a:avLst/>
            <a:gdLst>
              <a:gd name="connsiteX0" fmla="*/ 32572 w 341369"/>
              <a:gd name="connsiteY0" fmla="*/ 24216 h 243553"/>
              <a:gd name="connsiteX1" fmla="*/ 305622 w 341369"/>
              <a:gd name="connsiteY1" fmla="*/ 24216 h 243553"/>
              <a:gd name="connsiteX2" fmla="*/ 308797 w 341369"/>
              <a:gd name="connsiteY2" fmla="*/ 211541 h 243553"/>
              <a:gd name="connsiteX3" fmla="*/ 35747 w 341369"/>
              <a:gd name="connsiteY3" fmla="*/ 224241 h 243553"/>
              <a:gd name="connsiteX4" fmla="*/ 32572 w 341369"/>
              <a:gd name="connsiteY4" fmla="*/ 24216 h 243553"/>
              <a:gd name="connsiteX0" fmla="*/ 32572 w 341369"/>
              <a:gd name="connsiteY0" fmla="*/ 25202 h 252063"/>
              <a:gd name="connsiteX1" fmla="*/ 305622 w 341369"/>
              <a:gd name="connsiteY1" fmla="*/ 25202 h 252063"/>
              <a:gd name="connsiteX2" fmla="*/ 308797 w 341369"/>
              <a:gd name="connsiteY2" fmla="*/ 228402 h 252063"/>
              <a:gd name="connsiteX3" fmla="*/ 35747 w 341369"/>
              <a:gd name="connsiteY3" fmla="*/ 225227 h 252063"/>
              <a:gd name="connsiteX4" fmla="*/ 32572 w 341369"/>
              <a:gd name="connsiteY4" fmla="*/ 25202 h 252063"/>
              <a:gd name="connsiteX0" fmla="*/ 32572 w 341369"/>
              <a:gd name="connsiteY0" fmla="*/ 25202 h 252063"/>
              <a:gd name="connsiteX1" fmla="*/ 305622 w 341369"/>
              <a:gd name="connsiteY1" fmla="*/ 25202 h 252063"/>
              <a:gd name="connsiteX2" fmla="*/ 308797 w 341369"/>
              <a:gd name="connsiteY2" fmla="*/ 228402 h 252063"/>
              <a:gd name="connsiteX3" fmla="*/ 35747 w 341369"/>
              <a:gd name="connsiteY3" fmla="*/ 225227 h 252063"/>
              <a:gd name="connsiteX4" fmla="*/ 32572 w 341369"/>
              <a:gd name="connsiteY4" fmla="*/ 25202 h 252063"/>
              <a:gd name="connsiteX0" fmla="*/ 17527 w 326324"/>
              <a:gd name="connsiteY0" fmla="*/ 25202 h 252063"/>
              <a:gd name="connsiteX1" fmla="*/ 290577 w 326324"/>
              <a:gd name="connsiteY1" fmla="*/ 25202 h 252063"/>
              <a:gd name="connsiteX2" fmla="*/ 293752 w 326324"/>
              <a:gd name="connsiteY2" fmla="*/ 228402 h 252063"/>
              <a:gd name="connsiteX3" fmla="*/ 20702 w 326324"/>
              <a:gd name="connsiteY3" fmla="*/ 225227 h 252063"/>
              <a:gd name="connsiteX4" fmla="*/ 17527 w 326324"/>
              <a:gd name="connsiteY4" fmla="*/ 25202 h 252063"/>
              <a:gd name="connsiteX0" fmla="*/ 17527 w 326324"/>
              <a:gd name="connsiteY0" fmla="*/ 14706 h 241567"/>
              <a:gd name="connsiteX1" fmla="*/ 290577 w 326324"/>
              <a:gd name="connsiteY1" fmla="*/ 14706 h 241567"/>
              <a:gd name="connsiteX2" fmla="*/ 293752 w 326324"/>
              <a:gd name="connsiteY2" fmla="*/ 217906 h 241567"/>
              <a:gd name="connsiteX3" fmla="*/ 20702 w 326324"/>
              <a:gd name="connsiteY3" fmla="*/ 214731 h 241567"/>
              <a:gd name="connsiteX4" fmla="*/ 17527 w 326324"/>
              <a:gd name="connsiteY4" fmla="*/ 14706 h 241567"/>
              <a:gd name="connsiteX0" fmla="*/ 17527 w 326324"/>
              <a:gd name="connsiteY0" fmla="*/ 14706 h 241567"/>
              <a:gd name="connsiteX1" fmla="*/ 290577 w 326324"/>
              <a:gd name="connsiteY1" fmla="*/ 14706 h 241567"/>
              <a:gd name="connsiteX2" fmla="*/ 293752 w 326324"/>
              <a:gd name="connsiteY2" fmla="*/ 217906 h 241567"/>
              <a:gd name="connsiteX3" fmla="*/ 20702 w 326324"/>
              <a:gd name="connsiteY3" fmla="*/ 214731 h 241567"/>
              <a:gd name="connsiteX4" fmla="*/ 17527 w 326324"/>
              <a:gd name="connsiteY4" fmla="*/ 14706 h 241567"/>
              <a:gd name="connsiteX0" fmla="*/ 17527 w 326324"/>
              <a:gd name="connsiteY0" fmla="*/ 0 h 226861"/>
              <a:gd name="connsiteX1" fmla="*/ 290577 w 326324"/>
              <a:gd name="connsiteY1" fmla="*/ 0 h 226861"/>
              <a:gd name="connsiteX2" fmla="*/ 293752 w 326324"/>
              <a:gd name="connsiteY2" fmla="*/ 203200 h 226861"/>
              <a:gd name="connsiteX3" fmla="*/ 20702 w 326324"/>
              <a:gd name="connsiteY3" fmla="*/ 200025 h 226861"/>
              <a:gd name="connsiteX4" fmla="*/ 17527 w 326324"/>
              <a:gd name="connsiteY4" fmla="*/ 0 h 226861"/>
              <a:gd name="connsiteX0" fmla="*/ 17527 w 313978"/>
              <a:gd name="connsiteY0" fmla="*/ 0 h 226861"/>
              <a:gd name="connsiteX1" fmla="*/ 290577 w 313978"/>
              <a:gd name="connsiteY1" fmla="*/ 0 h 226861"/>
              <a:gd name="connsiteX2" fmla="*/ 293752 w 313978"/>
              <a:gd name="connsiteY2" fmla="*/ 203200 h 226861"/>
              <a:gd name="connsiteX3" fmla="*/ 20702 w 313978"/>
              <a:gd name="connsiteY3" fmla="*/ 200025 h 226861"/>
              <a:gd name="connsiteX4" fmla="*/ 17527 w 313978"/>
              <a:gd name="connsiteY4" fmla="*/ 0 h 226861"/>
              <a:gd name="connsiteX0" fmla="*/ 17527 w 293752"/>
              <a:gd name="connsiteY0" fmla="*/ 0 h 226861"/>
              <a:gd name="connsiteX1" fmla="*/ 290577 w 293752"/>
              <a:gd name="connsiteY1" fmla="*/ 0 h 226861"/>
              <a:gd name="connsiteX2" fmla="*/ 293752 w 293752"/>
              <a:gd name="connsiteY2" fmla="*/ 203200 h 226861"/>
              <a:gd name="connsiteX3" fmla="*/ 20702 w 293752"/>
              <a:gd name="connsiteY3" fmla="*/ 200025 h 226861"/>
              <a:gd name="connsiteX4" fmla="*/ 17527 w 293752"/>
              <a:gd name="connsiteY4" fmla="*/ 0 h 226861"/>
              <a:gd name="connsiteX0" fmla="*/ 17527 w 293752"/>
              <a:gd name="connsiteY0" fmla="*/ 0 h 215565"/>
              <a:gd name="connsiteX1" fmla="*/ 290577 w 293752"/>
              <a:gd name="connsiteY1" fmla="*/ 0 h 215565"/>
              <a:gd name="connsiteX2" fmla="*/ 293752 w 293752"/>
              <a:gd name="connsiteY2" fmla="*/ 203200 h 215565"/>
              <a:gd name="connsiteX3" fmla="*/ 20702 w 293752"/>
              <a:gd name="connsiteY3" fmla="*/ 200025 h 215565"/>
              <a:gd name="connsiteX4" fmla="*/ 17527 w 293752"/>
              <a:gd name="connsiteY4" fmla="*/ 0 h 215565"/>
              <a:gd name="connsiteX0" fmla="*/ 17527 w 293752"/>
              <a:gd name="connsiteY0" fmla="*/ 0 h 215565"/>
              <a:gd name="connsiteX1" fmla="*/ 290577 w 293752"/>
              <a:gd name="connsiteY1" fmla="*/ 0 h 215565"/>
              <a:gd name="connsiteX2" fmla="*/ 293752 w 293752"/>
              <a:gd name="connsiteY2" fmla="*/ 203200 h 215565"/>
              <a:gd name="connsiteX3" fmla="*/ 20702 w 293752"/>
              <a:gd name="connsiteY3" fmla="*/ 200025 h 215565"/>
              <a:gd name="connsiteX4" fmla="*/ 17527 w 293752"/>
              <a:gd name="connsiteY4" fmla="*/ 0 h 215565"/>
              <a:gd name="connsiteX0" fmla="*/ 17527 w 293752"/>
              <a:gd name="connsiteY0" fmla="*/ 0 h 203200"/>
              <a:gd name="connsiteX1" fmla="*/ 290577 w 293752"/>
              <a:gd name="connsiteY1" fmla="*/ 0 h 203200"/>
              <a:gd name="connsiteX2" fmla="*/ 293752 w 293752"/>
              <a:gd name="connsiteY2" fmla="*/ 203200 h 203200"/>
              <a:gd name="connsiteX3" fmla="*/ 20702 w 293752"/>
              <a:gd name="connsiteY3" fmla="*/ 200025 h 203200"/>
              <a:gd name="connsiteX4" fmla="*/ 17527 w 293752"/>
              <a:gd name="connsiteY4" fmla="*/ 0 h 203200"/>
              <a:gd name="connsiteX0" fmla="*/ 0 w 276225"/>
              <a:gd name="connsiteY0" fmla="*/ 0 h 203200"/>
              <a:gd name="connsiteX1" fmla="*/ 273050 w 276225"/>
              <a:gd name="connsiteY1" fmla="*/ 0 h 203200"/>
              <a:gd name="connsiteX2" fmla="*/ 276225 w 276225"/>
              <a:gd name="connsiteY2" fmla="*/ 203200 h 203200"/>
              <a:gd name="connsiteX3" fmla="*/ 3175 w 276225"/>
              <a:gd name="connsiteY3" fmla="*/ 200025 h 203200"/>
              <a:gd name="connsiteX4" fmla="*/ 0 w 276225"/>
              <a:gd name="connsiteY4" fmla="*/ 0 h 203200"/>
              <a:gd name="connsiteX0" fmla="*/ 0 w 276225"/>
              <a:gd name="connsiteY0" fmla="*/ 120073 h 323273"/>
              <a:gd name="connsiteX1" fmla="*/ 266394 w 276225"/>
              <a:gd name="connsiteY1" fmla="*/ 0 h 323273"/>
              <a:gd name="connsiteX2" fmla="*/ 276225 w 276225"/>
              <a:gd name="connsiteY2" fmla="*/ 323273 h 323273"/>
              <a:gd name="connsiteX3" fmla="*/ 3175 w 276225"/>
              <a:gd name="connsiteY3" fmla="*/ 320098 h 323273"/>
              <a:gd name="connsiteX4" fmla="*/ 0 w 276225"/>
              <a:gd name="connsiteY4" fmla="*/ 120073 h 323273"/>
              <a:gd name="connsiteX0" fmla="*/ 0 w 272897"/>
              <a:gd name="connsiteY0" fmla="*/ 120073 h 320291"/>
              <a:gd name="connsiteX1" fmla="*/ 266394 w 272897"/>
              <a:gd name="connsiteY1" fmla="*/ 0 h 320291"/>
              <a:gd name="connsiteX2" fmla="*/ 272897 w 272897"/>
              <a:gd name="connsiteY2" fmla="*/ 221673 h 320291"/>
              <a:gd name="connsiteX3" fmla="*/ 3175 w 272897"/>
              <a:gd name="connsiteY3" fmla="*/ 320098 h 320291"/>
              <a:gd name="connsiteX4" fmla="*/ 0 w 272897"/>
              <a:gd name="connsiteY4" fmla="*/ 120073 h 320291"/>
              <a:gd name="connsiteX0" fmla="*/ 0 w 272897"/>
              <a:gd name="connsiteY0" fmla="*/ 120073 h 320836"/>
              <a:gd name="connsiteX1" fmla="*/ 266394 w 272897"/>
              <a:gd name="connsiteY1" fmla="*/ 0 h 320836"/>
              <a:gd name="connsiteX2" fmla="*/ 272897 w 272897"/>
              <a:gd name="connsiteY2" fmla="*/ 221673 h 320836"/>
              <a:gd name="connsiteX3" fmla="*/ 3175 w 272897"/>
              <a:gd name="connsiteY3" fmla="*/ 320098 h 320836"/>
              <a:gd name="connsiteX4" fmla="*/ 0 w 272897"/>
              <a:gd name="connsiteY4" fmla="*/ 120073 h 320836"/>
              <a:gd name="connsiteX0" fmla="*/ 0 w 272897"/>
              <a:gd name="connsiteY0" fmla="*/ 120073 h 320098"/>
              <a:gd name="connsiteX1" fmla="*/ 266394 w 272897"/>
              <a:gd name="connsiteY1" fmla="*/ 0 h 320098"/>
              <a:gd name="connsiteX2" fmla="*/ 272897 w 272897"/>
              <a:gd name="connsiteY2" fmla="*/ 221673 h 320098"/>
              <a:gd name="connsiteX3" fmla="*/ 3175 w 272897"/>
              <a:gd name="connsiteY3" fmla="*/ 320098 h 320098"/>
              <a:gd name="connsiteX4" fmla="*/ 0 w 272897"/>
              <a:gd name="connsiteY4" fmla="*/ 120073 h 320098"/>
              <a:gd name="connsiteX0" fmla="*/ 0 w 272897"/>
              <a:gd name="connsiteY0" fmla="*/ 120073 h 320098"/>
              <a:gd name="connsiteX1" fmla="*/ 266394 w 272897"/>
              <a:gd name="connsiteY1" fmla="*/ 0 h 320098"/>
              <a:gd name="connsiteX2" fmla="*/ 272897 w 272897"/>
              <a:gd name="connsiteY2" fmla="*/ 221673 h 320098"/>
              <a:gd name="connsiteX3" fmla="*/ 3175 w 272897"/>
              <a:gd name="connsiteY3" fmla="*/ 320098 h 320098"/>
              <a:gd name="connsiteX4" fmla="*/ 0 w 272897"/>
              <a:gd name="connsiteY4" fmla="*/ 120073 h 320098"/>
              <a:gd name="connsiteX0" fmla="*/ 0 w 272897"/>
              <a:gd name="connsiteY0" fmla="*/ 120073 h 320098"/>
              <a:gd name="connsiteX1" fmla="*/ 266394 w 272897"/>
              <a:gd name="connsiteY1" fmla="*/ 0 h 320098"/>
              <a:gd name="connsiteX2" fmla="*/ 272897 w 272897"/>
              <a:gd name="connsiteY2" fmla="*/ 221673 h 320098"/>
              <a:gd name="connsiteX3" fmla="*/ 3175 w 272897"/>
              <a:gd name="connsiteY3" fmla="*/ 320098 h 320098"/>
              <a:gd name="connsiteX4" fmla="*/ 0 w 272897"/>
              <a:gd name="connsiteY4" fmla="*/ 120073 h 320098"/>
              <a:gd name="connsiteX0" fmla="*/ 0 w 272897"/>
              <a:gd name="connsiteY0" fmla="*/ 64655 h 264680"/>
              <a:gd name="connsiteX1" fmla="*/ 266394 w 272897"/>
              <a:gd name="connsiteY1" fmla="*/ 0 h 264680"/>
              <a:gd name="connsiteX2" fmla="*/ 272897 w 272897"/>
              <a:gd name="connsiteY2" fmla="*/ 166255 h 264680"/>
              <a:gd name="connsiteX3" fmla="*/ 3175 w 272897"/>
              <a:gd name="connsiteY3" fmla="*/ 264680 h 264680"/>
              <a:gd name="connsiteX4" fmla="*/ 0 w 272897"/>
              <a:gd name="connsiteY4" fmla="*/ 64655 h 264680"/>
              <a:gd name="connsiteX0" fmla="*/ 0 w 269569"/>
              <a:gd name="connsiteY0" fmla="*/ 64655 h 264680"/>
              <a:gd name="connsiteX1" fmla="*/ 266394 w 269569"/>
              <a:gd name="connsiteY1" fmla="*/ 0 h 264680"/>
              <a:gd name="connsiteX2" fmla="*/ 269569 w 269569"/>
              <a:gd name="connsiteY2" fmla="*/ 215515 h 264680"/>
              <a:gd name="connsiteX3" fmla="*/ 3175 w 269569"/>
              <a:gd name="connsiteY3" fmla="*/ 264680 h 264680"/>
              <a:gd name="connsiteX4" fmla="*/ 0 w 269569"/>
              <a:gd name="connsiteY4" fmla="*/ 64655 h 264680"/>
              <a:gd name="connsiteX0" fmla="*/ 0 w 269569"/>
              <a:gd name="connsiteY0" fmla="*/ 64655 h 264680"/>
              <a:gd name="connsiteX1" fmla="*/ 266394 w 269569"/>
              <a:gd name="connsiteY1" fmla="*/ 0 h 264680"/>
              <a:gd name="connsiteX2" fmla="*/ 269569 w 269569"/>
              <a:gd name="connsiteY2" fmla="*/ 215515 h 264680"/>
              <a:gd name="connsiteX3" fmla="*/ 3175 w 269569"/>
              <a:gd name="connsiteY3" fmla="*/ 264680 h 264680"/>
              <a:gd name="connsiteX4" fmla="*/ 0 w 269569"/>
              <a:gd name="connsiteY4" fmla="*/ 64655 h 264680"/>
              <a:gd name="connsiteX0" fmla="*/ 0 w 269569"/>
              <a:gd name="connsiteY0" fmla="*/ 64655 h 264680"/>
              <a:gd name="connsiteX1" fmla="*/ 266394 w 269569"/>
              <a:gd name="connsiteY1" fmla="*/ 0 h 264680"/>
              <a:gd name="connsiteX2" fmla="*/ 269569 w 269569"/>
              <a:gd name="connsiteY2" fmla="*/ 215515 h 264680"/>
              <a:gd name="connsiteX3" fmla="*/ 3175 w 269569"/>
              <a:gd name="connsiteY3" fmla="*/ 264680 h 264680"/>
              <a:gd name="connsiteX4" fmla="*/ 0 w 269569"/>
              <a:gd name="connsiteY4" fmla="*/ 64655 h 264680"/>
              <a:gd name="connsiteX0" fmla="*/ 0 w 269569"/>
              <a:gd name="connsiteY0" fmla="*/ 64655 h 264680"/>
              <a:gd name="connsiteX1" fmla="*/ 266394 w 269569"/>
              <a:gd name="connsiteY1" fmla="*/ 0 h 264680"/>
              <a:gd name="connsiteX2" fmla="*/ 269569 w 269569"/>
              <a:gd name="connsiteY2" fmla="*/ 215515 h 264680"/>
              <a:gd name="connsiteX3" fmla="*/ 3175 w 269569"/>
              <a:gd name="connsiteY3" fmla="*/ 264680 h 264680"/>
              <a:gd name="connsiteX4" fmla="*/ 0 w 269569"/>
              <a:gd name="connsiteY4" fmla="*/ 64655 h 264680"/>
              <a:gd name="connsiteX0" fmla="*/ 0 w 269569"/>
              <a:gd name="connsiteY0" fmla="*/ 64655 h 264680"/>
              <a:gd name="connsiteX1" fmla="*/ 266394 w 269569"/>
              <a:gd name="connsiteY1" fmla="*/ 0 h 264680"/>
              <a:gd name="connsiteX2" fmla="*/ 269569 w 269569"/>
              <a:gd name="connsiteY2" fmla="*/ 215515 h 264680"/>
              <a:gd name="connsiteX3" fmla="*/ 3175 w 269569"/>
              <a:gd name="connsiteY3" fmla="*/ 264680 h 264680"/>
              <a:gd name="connsiteX4" fmla="*/ 0 w 269569"/>
              <a:gd name="connsiteY4" fmla="*/ 64655 h 264680"/>
              <a:gd name="connsiteX0" fmla="*/ 0 w 269569"/>
              <a:gd name="connsiteY0" fmla="*/ 141625 h 341650"/>
              <a:gd name="connsiteX1" fmla="*/ 259738 w 269569"/>
              <a:gd name="connsiteY1" fmla="*/ 0 h 341650"/>
              <a:gd name="connsiteX2" fmla="*/ 269569 w 269569"/>
              <a:gd name="connsiteY2" fmla="*/ 292485 h 341650"/>
              <a:gd name="connsiteX3" fmla="*/ 3175 w 269569"/>
              <a:gd name="connsiteY3" fmla="*/ 341650 h 341650"/>
              <a:gd name="connsiteX4" fmla="*/ 0 w 269569"/>
              <a:gd name="connsiteY4" fmla="*/ 141625 h 341650"/>
              <a:gd name="connsiteX0" fmla="*/ 0 w 269569"/>
              <a:gd name="connsiteY0" fmla="*/ 141625 h 341650"/>
              <a:gd name="connsiteX1" fmla="*/ 259738 w 269569"/>
              <a:gd name="connsiteY1" fmla="*/ 0 h 341650"/>
              <a:gd name="connsiteX2" fmla="*/ 269569 w 269569"/>
              <a:gd name="connsiteY2" fmla="*/ 230909 h 341650"/>
              <a:gd name="connsiteX3" fmla="*/ 3175 w 269569"/>
              <a:gd name="connsiteY3" fmla="*/ 341650 h 341650"/>
              <a:gd name="connsiteX4" fmla="*/ 0 w 269569"/>
              <a:gd name="connsiteY4" fmla="*/ 141625 h 341650"/>
              <a:gd name="connsiteX0" fmla="*/ 0 w 269569"/>
              <a:gd name="connsiteY0" fmla="*/ 141625 h 341650"/>
              <a:gd name="connsiteX1" fmla="*/ 259738 w 269569"/>
              <a:gd name="connsiteY1" fmla="*/ 0 h 341650"/>
              <a:gd name="connsiteX2" fmla="*/ 269569 w 269569"/>
              <a:gd name="connsiteY2" fmla="*/ 230909 h 341650"/>
              <a:gd name="connsiteX3" fmla="*/ 3175 w 269569"/>
              <a:gd name="connsiteY3" fmla="*/ 341650 h 341650"/>
              <a:gd name="connsiteX4" fmla="*/ 0 w 269569"/>
              <a:gd name="connsiteY4" fmla="*/ 141625 h 341650"/>
              <a:gd name="connsiteX0" fmla="*/ 0 w 269569"/>
              <a:gd name="connsiteY0" fmla="*/ 141625 h 341650"/>
              <a:gd name="connsiteX1" fmla="*/ 259738 w 269569"/>
              <a:gd name="connsiteY1" fmla="*/ 0 h 341650"/>
              <a:gd name="connsiteX2" fmla="*/ 269569 w 269569"/>
              <a:gd name="connsiteY2" fmla="*/ 230909 h 341650"/>
              <a:gd name="connsiteX3" fmla="*/ 3175 w 269569"/>
              <a:gd name="connsiteY3" fmla="*/ 341650 h 341650"/>
              <a:gd name="connsiteX4" fmla="*/ 0 w 269569"/>
              <a:gd name="connsiteY4" fmla="*/ 141625 h 341650"/>
              <a:gd name="connsiteX0" fmla="*/ 0 w 269569"/>
              <a:gd name="connsiteY0" fmla="*/ 141625 h 341650"/>
              <a:gd name="connsiteX1" fmla="*/ 259738 w 269569"/>
              <a:gd name="connsiteY1" fmla="*/ 0 h 341650"/>
              <a:gd name="connsiteX2" fmla="*/ 269569 w 269569"/>
              <a:gd name="connsiteY2" fmla="*/ 230909 h 341650"/>
              <a:gd name="connsiteX3" fmla="*/ 3175 w 269569"/>
              <a:gd name="connsiteY3" fmla="*/ 341650 h 341650"/>
              <a:gd name="connsiteX4" fmla="*/ 0 w 269569"/>
              <a:gd name="connsiteY4" fmla="*/ 141625 h 341650"/>
              <a:gd name="connsiteX0" fmla="*/ 0 w 269569"/>
              <a:gd name="connsiteY0" fmla="*/ 141625 h 341650"/>
              <a:gd name="connsiteX1" fmla="*/ 259738 w 269569"/>
              <a:gd name="connsiteY1" fmla="*/ 0 h 341650"/>
              <a:gd name="connsiteX2" fmla="*/ 269569 w 269569"/>
              <a:gd name="connsiteY2" fmla="*/ 230909 h 341650"/>
              <a:gd name="connsiteX3" fmla="*/ 3175 w 269569"/>
              <a:gd name="connsiteY3" fmla="*/ 341650 h 341650"/>
              <a:gd name="connsiteX4" fmla="*/ 0 w 269569"/>
              <a:gd name="connsiteY4" fmla="*/ 141625 h 3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69" h="341650">
                <a:moveTo>
                  <a:pt x="0" y="141625"/>
                </a:moveTo>
                <a:cubicBezTo>
                  <a:pt x="222167" y="20060"/>
                  <a:pt x="29090" y="136621"/>
                  <a:pt x="259738" y="0"/>
                </a:cubicBezTo>
                <a:cubicBezTo>
                  <a:pt x="264501" y="179917"/>
                  <a:pt x="266923" y="67397"/>
                  <a:pt x="269569" y="230909"/>
                </a:cubicBezTo>
                <a:cubicBezTo>
                  <a:pt x="39216" y="337081"/>
                  <a:pt x="233976" y="248420"/>
                  <a:pt x="3175" y="341650"/>
                </a:cubicBezTo>
                <a:cubicBezTo>
                  <a:pt x="4762" y="180783"/>
                  <a:pt x="2646" y="324188"/>
                  <a:pt x="0" y="141625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1" grpId="0" animBg="1"/>
      <p:bldP spid="71" grpId="1" animBg="1"/>
      <p:bldP spid="73" grpId="0" animBg="1"/>
      <p:bldP spid="73" grpId="1" animBg="1"/>
      <p:bldP spid="75" grpId="0" animBg="1"/>
      <p:bldP spid="75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E56FDA5-6DB4-6846-9557-B6E7529EDD54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A71342B8-2139-6C46-B716-91EB0F7ED9BA}"/>
              </a:ext>
            </a:extLst>
          </p:cNvPr>
          <p:cNvSpPr/>
          <p:nvPr/>
        </p:nvSpPr>
        <p:spPr>
          <a:xfrm flipV="1">
            <a:off x="2518287" y="3152737"/>
            <a:ext cx="271002" cy="26915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Triangle 92">
            <a:extLst>
              <a:ext uri="{FF2B5EF4-FFF2-40B4-BE49-F238E27FC236}">
                <a16:creationId xmlns:a16="http://schemas.microsoft.com/office/drawing/2014/main" id="{50AEABB8-294C-7747-8C5E-402D164B8DD1}"/>
              </a:ext>
            </a:extLst>
          </p:cNvPr>
          <p:cNvSpPr/>
          <p:nvPr/>
        </p:nvSpPr>
        <p:spPr>
          <a:xfrm flipH="1">
            <a:off x="1382661" y="3926758"/>
            <a:ext cx="271002" cy="248880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162845"/>
            <a:ext cx="570155" cy="526356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B286E1-10A7-E14C-9919-075CCBE225BF}"/>
              </a:ext>
            </a:extLst>
          </p:cNvPr>
          <p:cNvSpPr/>
          <p:nvPr/>
        </p:nvSpPr>
        <p:spPr>
          <a:xfrm flipV="1">
            <a:off x="4003717" y="2920719"/>
            <a:ext cx="2556695" cy="233657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65485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2B352D-3D9B-064E-9FEA-B9DCD8B4A935}"/>
              </a:ext>
            </a:extLst>
          </p:cNvPr>
          <p:cNvSpPr/>
          <p:nvPr/>
        </p:nvSpPr>
        <p:spPr>
          <a:xfrm flipV="1">
            <a:off x="1143538" y="2915217"/>
            <a:ext cx="1648107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9E003F1-DA2C-1F43-AD3F-25501B2A3002}"/>
              </a:ext>
            </a:extLst>
          </p:cNvPr>
          <p:cNvSpPr/>
          <p:nvPr/>
        </p:nvSpPr>
        <p:spPr>
          <a:xfrm flipV="1">
            <a:off x="1151607" y="3939883"/>
            <a:ext cx="232996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Triangle 87">
            <a:extLst>
              <a:ext uri="{FF2B5EF4-FFF2-40B4-BE49-F238E27FC236}">
                <a16:creationId xmlns:a16="http://schemas.microsoft.com/office/drawing/2014/main" id="{0ECBF73A-590E-6F4D-85CB-1456CB0C6945}"/>
              </a:ext>
            </a:extLst>
          </p:cNvPr>
          <p:cNvSpPr/>
          <p:nvPr/>
        </p:nvSpPr>
        <p:spPr>
          <a:xfrm flipV="1">
            <a:off x="1375937" y="3940820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F48513-DA34-AB4C-A5E9-EC1A2B03E899}"/>
              </a:ext>
            </a:extLst>
          </p:cNvPr>
          <p:cNvSpPr/>
          <p:nvPr/>
        </p:nvSpPr>
        <p:spPr>
          <a:xfrm>
            <a:off x="1166486" y="3953769"/>
            <a:ext cx="459525" cy="21080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B28FCE-E7C6-DD40-8DC4-42B289AAA48F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B28FCE-E7C6-DD40-8DC4-42B289AAA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24BEC00-05D1-754A-93B0-8FCA25B5C0D2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24BEC00-05D1-754A-93B0-8FCA25B5C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F4B52497-A01E-9343-AC59-FD2C5251F745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925E6DE-1241-2C43-BA41-7453B98F7297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D1D87E8-E5BC-6847-8DA2-C64DA769689A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EA3D9E6-8CA2-8044-A24B-43527D101350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70D64B1-D240-C442-B181-6EDA7EFBBBAF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27FDBA61-21F6-954A-9F00-B0FA1A252220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eft Brace 118">
            <a:extLst>
              <a:ext uri="{FF2B5EF4-FFF2-40B4-BE49-F238E27FC236}">
                <a16:creationId xmlns:a16="http://schemas.microsoft.com/office/drawing/2014/main" id="{D1AC43D4-C485-DB4D-BEEB-B6937F9DE156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Left Brace 119">
            <a:extLst>
              <a:ext uri="{FF2B5EF4-FFF2-40B4-BE49-F238E27FC236}">
                <a16:creationId xmlns:a16="http://schemas.microsoft.com/office/drawing/2014/main" id="{BAA6F9BC-B3B2-BA42-A36C-2AA5CD7870DE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Left Brace 120">
            <a:extLst>
              <a:ext uri="{FF2B5EF4-FFF2-40B4-BE49-F238E27FC236}">
                <a16:creationId xmlns:a16="http://schemas.microsoft.com/office/drawing/2014/main" id="{1A76FE83-C402-3340-858A-E31110D5777B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2885FD1-7295-5C42-A738-447AE2EBB0E9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B0613FD-B812-6249-B5FF-7C2C1B75C871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A7357D22-4D90-E64D-A1EF-521A4A745595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7A3F2FB-B05A-844B-AE37-E3078DB28A32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C8FF2EB-B3C6-0B49-A9AF-13F2930CEA77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883F824-7E22-2540-9D2A-35B14A6C72F7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4E60F2F-D46B-324B-9720-50AB4A38AAA2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608A33A-9601-E44D-9D53-53BBF2E9BCAF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D981321-B5A5-CB46-B009-9D9184560E2B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38015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E56FDA5-6DB4-6846-9557-B6E7529EDD54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Triangle 92">
            <a:extLst>
              <a:ext uri="{FF2B5EF4-FFF2-40B4-BE49-F238E27FC236}">
                <a16:creationId xmlns:a16="http://schemas.microsoft.com/office/drawing/2014/main" id="{50AEABB8-294C-7747-8C5E-402D164B8DD1}"/>
              </a:ext>
            </a:extLst>
          </p:cNvPr>
          <p:cNvSpPr/>
          <p:nvPr/>
        </p:nvSpPr>
        <p:spPr>
          <a:xfrm flipH="1">
            <a:off x="1382661" y="3926758"/>
            <a:ext cx="271002" cy="248880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162845"/>
            <a:ext cx="570155" cy="526356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B286E1-10A7-E14C-9919-075CCBE225BF}"/>
              </a:ext>
            </a:extLst>
          </p:cNvPr>
          <p:cNvSpPr/>
          <p:nvPr/>
        </p:nvSpPr>
        <p:spPr>
          <a:xfrm flipV="1">
            <a:off x="4003717" y="2920719"/>
            <a:ext cx="2556695" cy="233657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65485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2B352D-3D9B-064E-9FEA-B9DCD8B4A935}"/>
              </a:ext>
            </a:extLst>
          </p:cNvPr>
          <p:cNvSpPr/>
          <p:nvPr/>
        </p:nvSpPr>
        <p:spPr>
          <a:xfrm flipV="1">
            <a:off x="1143538" y="2915218"/>
            <a:ext cx="1372707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A5FEBBE0-CE28-7B4E-82B5-AD82213A7782}"/>
              </a:ext>
            </a:extLst>
          </p:cNvPr>
          <p:cNvSpPr/>
          <p:nvPr/>
        </p:nvSpPr>
        <p:spPr>
          <a:xfrm flipV="1">
            <a:off x="2512513" y="2916154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9E003F1-DA2C-1F43-AD3F-25501B2A3002}"/>
              </a:ext>
            </a:extLst>
          </p:cNvPr>
          <p:cNvSpPr/>
          <p:nvPr/>
        </p:nvSpPr>
        <p:spPr>
          <a:xfrm flipV="1">
            <a:off x="1151607" y="3939883"/>
            <a:ext cx="232996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Triangle 87">
            <a:extLst>
              <a:ext uri="{FF2B5EF4-FFF2-40B4-BE49-F238E27FC236}">
                <a16:creationId xmlns:a16="http://schemas.microsoft.com/office/drawing/2014/main" id="{0ECBF73A-590E-6F4D-85CB-1456CB0C6945}"/>
              </a:ext>
            </a:extLst>
          </p:cNvPr>
          <p:cNvSpPr/>
          <p:nvPr/>
        </p:nvSpPr>
        <p:spPr>
          <a:xfrm flipV="1">
            <a:off x="1375937" y="3940820"/>
            <a:ext cx="275091" cy="24518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F48513-DA34-AB4C-A5E9-EC1A2B03E899}"/>
              </a:ext>
            </a:extLst>
          </p:cNvPr>
          <p:cNvSpPr/>
          <p:nvPr/>
        </p:nvSpPr>
        <p:spPr>
          <a:xfrm>
            <a:off x="1166486" y="3953769"/>
            <a:ext cx="459525" cy="21080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eft Brace 93">
            <a:extLst>
              <a:ext uri="{FF2B5EF4-FFF2-40B4-BE49-F238E27FC236}">
                <a16:creationId xmlns:a16="http://schemas.microsoft.com/office/drawing/2014/main" id="{48094261-269B-6749-99F1-C0FC42795DE7}"/>
              </a:ext>
            </a:extLst>
          </p:cNvPr>
          <p:cNvSpPr/>
          <p:nvPr/>
        </p:nvSpPr>
        <p:spPr>
          <a:xfrm rot="5400000">
            <a:off x="1910609" y="2040489"/>
            <a:ext cx="117287" cy="164088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eft Brace 94">
            <a:extLst>
              <a:ext uri="{FF2B5EF4-FFF2-40B4-BE49-F238E27FC236}">
                <a16:creationId xmlns:a16="http://schemas.microsoft.com/office/drawing/2014/main" id="{C060B6C5-7E36-5843-9EE1-70CD5ED99AB8}"/>
              </a:ext>
            </a:extLst>
          </p:cNvPr>
          <p:cNvSpPr/>
          <p:nvPr/>
        </p:nvSpPr>
        <p:spPr>
          <a:xfrm rot="5400000">
            <a:off x="1337172" y="3629066"/>
            <a:ext cx="117287" cy="49788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Left Brace 98">
            <a:extLst>
              <a:ext uri="{FF2B5EF4-FFF2-40B4-BE49-F238E27FC236}">
                <a16:creationId xmlns:a16="http://schemas.microsoft.com/office/drawing/2014/main" id="{2F98E980-DC4B-B342-9F7F-6E850D619786}"/>
              </a:ext>
            </a:extLst>
          </p:cNvPr>
          <p:cNvSpPr/>
          <p:nvPr/>
        </p:nvSpPr>
        <p:spPr>
          <a:xfrm rot="5400000">
            <a:off x="4192734" y="2610053"/>
            <a:ext cx="117287" cy="49788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681B095-1C77-A04C-8C92-444CF3B6EA13}"/>
                  </a:ext>
                </a:extLst>
              </p:cNvPr>
              <p:cNvSpPr/>
              <p:nvPr/>
            </p:nvSpPr>
            <p:spPr>
              <a:xfrm>
                <a:off x="4031843" y="2485828"/>
                <a:ext cx="525528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681B095-1C77-A04C-8C92-444CF3B6E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43" y="2485828"/>
                <a:ext cx="525528" cy="3726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Left Brace 100">
            <a:extLst>
              <a:ext uri="{FF2B5EF4-FFF2-40B4-BE49-F238E27FC236}">
                <a16:creationId xmlns:a16="http://schemas.microsoft.com/office/drawing/2014/main" id="{8AA66834-B7A6-3B4C-81D7-EB21A8CC0847}"/>
              </a:ext>
            </a:extLst>
          </p:cNvPr>
          <p:cNvSpPr/>
          <p:nvPr/>
        </p:nvSpPr>
        <p:spPr>
          <a:xfrm rot="5400000">
            <a:off x="4702242" y="2611990"/>
            <a:ext cx="117287" cy="49788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34DD6BE-6D9F-C242-8829-00ACD479E5A9}"/>
                  </a:ext>
                </a:extLst>
              </p:cNvPr>
              <p:cNvSpPr/>
              <p:nvPr/>
            </p:nvSpPr>
            <p:spPr>
              <a:xfrm>
                <a:off x="4530465" y="2487766"/>
                <a:ext cx="517193" cy="376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34DD6BE-6D9F-C242-8829-00ACD479E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65" y="2487766"/>
                <a:ext cx="517193" cy="376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Left Brace 105">
            <a:extLst>
              <a:ext uri="{FF2B5EF4-FFF2-40B4-BE49-F238E27FC236}">
                <a16:creationId xmlns:a16="http://schemas.microsoft.com/office/drawing/2014/main" id="{128BD93C-E177-9D4A-824B-097DF464DCC2}"/>
              </a:ext>
            </a:extLst>
          </p:cNvPr>
          <p:cNvSpPr/>
          <p:nvPr/>
        </p:nvSpPr>
        <p:spPr>
          <a:xfrm rot="5400000">
            <a:off x="5722224" y="2095702"/>
            <a:ext cx="117287" cy="1518835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9653676-FCA5-1A4F-A29A-E66555CE8498}"/>
                  </a:ext>
                </a:extLst>
              </p:cNvPr>
              <p:cNvSpPr/>
              <p:nvPr/>
            </p:nvSpPr>
            <p:spPr>
              <a:xfrm>
                <a:off x="5589977" y="2494315"/>
                <a:ext cx="369014" cy="372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9653676-FCA5-1A4F-A29A-E66555CE8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977" y="2494315"/>
                <a:ext cx="369014" cy="372666"/>
              </a:xfrm>
              <a:prstGeom prst="rect">
                <a:avLst/>
              </a:prstGeom>
              <a:blipFill>
                <a:blip r:embed="rId8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5989D88A-826B-4848-9A29-825E7C82D167}"/>
              </a:ext>
            </a:extLst>
          </p:cNvPr>
          <p:cNvSpPr/>
          <p:nvPr/>
        </p:nvSpPr>
        <p:spPr>
          <a:xfrm flipH="1">
            <a:off x="2520131" y="2912807"/>
            <a:ext cx="271002" cy="248880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A71342B8-2139-6C46-B716-91EB0F7ED9BA}"/>
              </a:ext>
            </a:extLst>
          </p:cNvPr>
          <p:cNvSpPr/>
          <p:nvPr/>
        </p:nvSpPr>
        <p:spPr>
          <a:xfrm flipV="1">
            <a:off x="2518287" y="3170904"/>
            <a:ext cx="271002" cy="26915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B28FCE-E7C6-DD40-8DC4-42B289AAA48F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B28FCE-E7C6-DD40-8DC4-42B289AAA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9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24BEC00-05D1-754A-93B0-8FCA25B5C0D2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24BEC00-05D1-754A-93B0-8FCA25B5C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F4B52497-A01E-9343-AC59-FD2C5251F745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925E6DE-1241-2C43-BA41-7453B98F7297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D1D87E8-E5BC-6847-8DA2-C64DA769689A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EA3D9E6-8CA2-8044-A24B-43527D101350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70D64B1-D240-C442-B181-6EDA7EFBBBAF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27FDBA61-21F6-954A-9F00-B0FA1A252220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eft Brace 118">
            <a:extLst>
              <a:ext uri="{FF2B5EF4-FFF2-40B4-BE49-F238E27FC236}">
                <a16:creationId xmlns:a16="http://schemas.microsoft.com/office/drawing/2014/main" id="{D1AC43D4-C485-DB4D-BEEB-B6937F9DE156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Left Brace 119">
            <a:extLst>
              <a:ext uri="{FF2B5EF4-FFF2-40B4-BE49-F238E27FC236}">
                <a16:creationId xmlns:a16="http://schemas.microsoft.com/office/drawing/2014/main" id="{BAA6F9BC-B3B2-BA42-A36C-2AA5CD7870DE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Left Brace 120">
            <a:extLst>
              <a:ext uri="{FF2B5EF4-FFF2-40B4-BE49-F238E27FC236}">
                <a16:creationId xmlns:a16="http://schemas.microsoft.com/office/drawing/2014/main" id="{1A76FE83-C402-3340-858A-E31110D5777B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2885FD1-7295-5C42-A738-447AE2EBB0E9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B0613FD-B812-6249-B5FF-7C2C1B75C871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A7357D22-4D90-E64D-A1EF-521A4A745595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7A3F2FB-B05A-844B-AE37-E3078DB28A32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C8FF2EB-B3C6-0B49-A9AF-13F2930CEA77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883F824-7E22-2540-9D2A-35B14A6C72F7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4E60F2F-D46B-324B-9720-50AB4A38AAA2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608A33A-9601-E44D-9D53-53BBF2E9BCAF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D981321-B5A5-CB46-B009-9D9184560E2B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9B475E1-BF24-BE40-B7EE-C01D33FC9A7E}"/>
                  </a:ext>
                </a:extLst>
              </p:cNvPr>
              <p:cNvSpPr/>
              <p:nvPr/>
            </p:nvSpPr>
            <p:spPr>
              <a:xfrm>
                <a:off x="337343" y="2915354"/>
                <a:ext cx="754437" cy="656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9B475E1-BF24-BE40-B7EE-C01D33FC9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43" y="2915354"/>
                <a:ext cx="754437" cy="6563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078C2D-713E-6D4C-AC07-8C0D29095DB4}"/>
              </a:ext>
            </a:extLst>
          </p:cNvPr>
          <p:cNvCxnSpPr/>
          <p:nvPr/>
        </p:nvCxnSpPr>
        <p:spPr>
          <a:xfrm>
            <a:off x="925286" y="3537857"/>
            <a:ext cx="402771" cy="239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2E605A9-7E8D-F143-856F-D4E0587C2EFD}"/>
                  </a:ext>
                </a:extLst>
              </p:cNvPr>
              <p:cNvSpPr/>
              <p:nvPr/>
            </p:nvSpPr>
            <p:spPr>
              <a:xfrm>
                <a:off x="1412537" y="2238869"/>
                <a:ext cx="531556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2E605A9-7E8D-F143-856F-D4E0587C2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537" y="2238869"/>
                <a:ext cx="531556" cy="3726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E189503-0477-214C-B791-D0C63C1EEF8E}"/>
              </a:ext>
            </a:extLst>
          </p:cNvPr>
          <p:cNvCxnSpPr>
            <a:cxnSpLocks/>
          </p:cNvCxnSpPr>
          <p:nvPr/>
        </p:nvCxnSpPr>
        <p:spPr>
          <a:xfrm>
            <a:off x="1785257" y="2569029"/>
            <a:ext cx="174172" cy="206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8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E56FDA5-6DB4-6846-9557-B6E7529EDD54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3154B5B-B0B1-6F43-9BC7-BCB98A0EE718}"/>
              </a:ext>
            </a:extLst>
          </p:cNvPr>
          <p:cNvSpPr/>
          <p:nvPr/>
        </p:nvSpPr>
        <p:spPr>
          <a:xfrm flipV="1">
            <a:off x="1143538" y="2915217"/>
            <a:ext cx="1648107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162845"/>
            <a:ext cx="570155" cy="526356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B286E1-10A7-E14C-9919-075CCBE225BF}"/>
              </a:ext>
            </a:extLst>
          </p:cNvPr>
          <p:cNvSpPr/>
          <p:nvPr/>
        </p:nvSpPr>
        <p:spPr>
          <a:xfrm flipV="1">
            <a:off x="4003717" y="2920719"/>
            <a:ext cx="2556695" cy="233657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65485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9E003F1-DA2C-1F43-AD3F-25501B2A3002}"/>
              </a:ext>
            </a:extLst>
          </p:cNvPr>
          <p:cNvSpPr/>
          <p:nvPr/>
        </p:nvSpPr>
        <p:spPr>
          <a:xfrm flipV="1">
            <a:off x="1141399" y="3945788"/>
            <a:ext cx="495180" cy="2510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F48513-DA34-AB4C-A5E9-EC1A2B03E899}"/>
              </a:ext>
            </a:extLst>
          </p:cNvPr>
          <p:cNvSpPr/>
          <p:nvPr/>
        </p:nvSpPr>
        <p:spPr>
          <a:xfrm>
            <a:off x="1166486" y="3953769"/>
            <a:ext cx="459525" cy="21080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eft Brace 93">
            <a:extLst>
              <a:ext uri="{FF2B5EF4-FFF2-40B4-BE49-F238E27FC236}">
                <a16:creationId xmlns:a16="http://schemas.microsoft.com/office/drawing/2014/main" id="{48094261-269B-6749-99F1-C0FC42795DE7}"/>
              </a:ext>
            </a:extLst>
          </p:cNvPr>
          <p:cNvSpPr/>
          <p:nvPr/>
        </p:nvSpPr>
        <p:spPr>
          <a:xfrm rot="5400000">
            <a:off x="1910609" y="2040489"/>
            <a:ext cx="117287" cy="164088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eft Brace 94">
            <a:extLst>
              <a:ext uri="{FF2B5EF4-FFF2-40B4-BE49-F238E27FC236}">
                <a16:creationId xmlns:a16="http://schemas.microsoft.com/office/drawing/2014/main" id="{C060B6C5-7E36-5843-9EE1-70CD5ED99AB8}"/>
              </a:ext>
            </a:extLst>
          </p:cNvPr>
          <p:cNvSpPr/>
          <p:nvPr/>
        </p:nvSpPr>
        <p:spPr>
          <a:xfrm rot="5400000">
            <a:off x="1337172" y="3629066"/>
            <a:ext cx="117287" cy="49788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Left Brace 98">
            <a:extLst>
              <a:ext uri="{FF2B5EF4-FFF2-40B4-BE49-F238E27FC236}">
                <a16:creationId xmlns:a16="http://schemas.microsoft.com/office/drawing/2014/main" id="{2F98E980-DC4B-B342-9F7F-6E850D619786}"/>
              </a:ext>
            </a:extLst>
          </p:cNvPr>
          <p:cNvSpPr/>
          <p:nvPr/>
        </p:nvSpPr>
        <p:spPr>
          <a:xfrm rot="5400000">
            <a:off x="4192734" y="2610053"/>
            <a:ext cx="117287" cy="49788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681B095-1C77-A04C-8C92-444CF3B6EA13}"/>
                  </a:ext>
                </a:extLst>
              </p:cNvPr>
              <p:cNvSpPr/>
              <p:nvPr/>
            </p:nvSpPr>
            <p:spPr>
              <a:xfrm>
                <a:off x="4031843" y="2485828"/>
                <a:ext cx="525528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681B095-1C77-A04C-8C92-444CF3B6E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43" y="2485828"/>
                <a:ext cx="525528" cy="3726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Left Brace 100">
            <a:extLst>
              <a:ext uri="{FF2B5EF4-FFF2-40B4-BE49-F238E27FC236}">
                <a16:creationId xmlns:a16="http://schemas.microsoft.com/office/drawing/2014/main" id="{8AA66834-B7A6-3B4C-81D7-EB21A8CC0847}"/>
              </a:ext>
            </a:extLst>
          </p:cNvPr>
          <p:cNvSpPr/>
          <p:nvPr/>
        </p:nvSpPr>
        <p:spPr>
          <a:xfrm rot="5400000">
            <a:off x="4702242" y="2611990"/>
            <a:ext cx="117287" cy="49788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34DD6BE-6D9F-C242-8829-00ACD479E5A9}"/>
                  </a:ext>
                </a:extLst>
              </p:cNvPr>
              <p:cNvSpPr/>
              <p:nvPr/>
            </p:nvSpPr>
            <p:spPr>
              <a:xfrm>
                <a:off x="4530465" y="2487766"/>
                <a:ext cx="517193" cy="376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34DD6BE-6D9F-C242-8829-00ACD479E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65" y="2487766"/>
                <a:ext cx="517193" cy="376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Left Brace 105">
            <a:extLst>
              <a:ext uri="{FF2B5EF4-FFF2-40B4-BE49-F238E27FC236}">
                <a16:creationId xmlns:a16="http://schemas.microsoft.com/office/drawing/2014/main" id="{128BD93C-E177-9D4A-824B-097DF464DCC2}"/>
              </a:ext>
            </a:extLst>
          </p:cNvPr>
          <p:cNvSpPr/>
          <p:nvPr/>
        </p:nvSpPr>
        <p:spPr>
          <a:xfrm rot="5400000">
            <a:off x="5722224" y="2095702"/>
            <a:ext cx="117287" cy="1518835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9653676-FCA5-1A4F-A29A-E66555CE8498}"/>
                  </a:ext>
                </a:extLst>
              </p:cNvPr>
              <p:cNvSpPr/>
              <p:nvPr/>
            </p:nvSpPr>
            <p:spPr>
              <a:xfrm>
                <a:off x="5589977" y="2494315"/>
                <a:ext cx="369014" cy="372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9653676-FCA5-1A4F-A29A-E66555CE8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977" y="2494315"/>
                <a:ext cx="369014" cy="372666"/>
              </a:xfrm>
              <a:prstGeom prst="rect">
                <a:avLst/>
              </a:prstGeom>
              <a:blipFill>
                <a:blip r:embed="rId8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A71342B8-2139-6C46-B716-91EB0F7ED9BA}"/>
              </a:ext>
            </a:extLst>
          </p:cNvPr>
          <p:cNvSpPr/>
          <p:nvPr/>
        </p:nvSpPr>
        <p:spPr>
          <a:xfrm flipV="1">
            <a:off x="2518287" y="3170904"/>
            <a:ext cx="271002" cy="26915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B28FCE-E7C6-DD40-8DC4-42B289AAA48F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B28FCE-E7C6-DD40-8DC4-42B289AAA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9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24BEC00-05D1-754A-93B0-8FCA25B5C0D2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24BEC00-05D1-754A-93B0-8FCA25B5C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F4B52497-A01E-9343-AC59-FD2C5251F745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925E6DE-1241-2C43-BA41-7453B98F7297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D1D87E8-E5BC-6847-8DA2-C64DA769689A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EA3D9E6-8CA2-8044-A24B-43527D101350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70D64B1-D240-C442-B181-6EDA7EFBBBAF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27FDBA61-21F6-954A-9F00-B0FA1A252220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eft Brace 118">
            <a:extLst>
              <a:ext uri="{FF2B5EF4-FFF2-40B4-BE49-F238E27FC236}">
                <a16:creationId xmlns:a16="http://schemas.microsoft.com/office/drawing/2014/main" id="{D1AC43D4-C485-DB4D-BEEB-B6937F9DE156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Left Brace 119">
            <a:extLst>
              <a:ext uri="{FF2B5EF4-FFF2-40B4-BE49-F238E27FC236}">
                <a16:creationId xmlns:a16="http://schemas.microsoft.com/office/drawing/2014/main" id="{BAA6F9BC-B3B2-BA42-A36C-2AA5CD7870DE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Left Brace 120">
            <a:extLst>
              <a:ext uri="{FF2B5EF4-FFF2-40B4-BE49-F238E27FC236}">
                <a16:creationId xmlns:a16="http://schemas.microsoft.com/office/drawing/2014/main" id="{1A76FE83-C402-3340-858A-E31110D5777B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2885FD1-7295-5C42-A738-447AE2EBB0E9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B0613FD-B812-6249-B5FF-7C2C1B75C871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A7357D22-4D90-E64D-A1EF-521A4A745595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7A3F2FB-B05A-844B-AE37-E3078DB28A32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C8FF2EB-B3C6-0B49-A9AF-13F2930CEA77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883F824-7E22-2540-9D2A-35B14A6C72F7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4E60F2F-D46B-324B-9720-50AB4A38AAA2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608A33A-9601-E44D-9D53-53BBF2E9BCAF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D981321-B5A5-CB46-B009-9D9184560E2B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9B475E1-BF24-BE40-B7EE-C01D33FC9A7E}"/>
                  </a:ext>
                </a:extLst>
              </p:cNvPr>
              <p:cNvSpPr/>
              <p:nvPr/>
            </p:nvSpPr>
            <p:spPr>
              <a:xfrm>
                <a:off x="337343" y="2915354"/>
                <a:ext cx="754437" cy="656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9B475E1-BF24-BE40-B7EE-C01D33FC9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43" y="2915354"/>
                <a:ext cx="754437" cy="6563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078C2D-713E-6D4C-AC07-8C0D29095DB4}"/>
              </a:ext>
            </a:extLst>
          </p:cNvPr>
          <p:cNvCxnSpPr/>
          <p:nvPr/>
        </p:nvCxnSpPr>
        <p:spPr>
          <a:xfrm>
            <a:off x="925286" y="3537857"/>
            <a:ext cx="402771" cy="239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2E605A9-7E8D-F143-856F-D4E0587C2EFD}"/>
                  </a:ext>
                </a:extLst>
              </p:cNvPr>
              <p:cNvSpPr/>
              <p:nvPr/>
            </p:nvSpPr>
            <p:spPr>
              <a:xfrm>
                <a:off x="1412537" y="2238869"/>
                <a:ext cx="531556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2E605A9-7E8D-F143-856F-D4E0587C2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537" y="2238869"/>
                <a:ext cx="531556" cy="3726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E189503-0477-214C-B791-D0C63C1EEF8E}"/>
              </a:ext>
            </a:extLst>
          </p:cNvPr>
          <p:cNvCxnSpPr>
            <a:cxnSpLocks/>
          </p:cNvCxnSpPr>
          <p:nvPr/>
        </p:nvCxnSpPr>
        <p:spPr>
          <a:xfrm>
            <a:off x="1785257" y="2569029"/>
            <a:ext cx="174172" cy="206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35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1.85185E-6 C 0.10035 0.00116 0.20035 0.00231 0.25226 -0.01621 C 0.30469 -0.03472 0.31285 -0.11111 0.31285 -0.11088 L 0.31285 -0.1111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C 0.09097 0.02824 0.18212 0.05671 0.24323 0.03727 C 0.30451 0.01875 0.36736 -0.11181 0.36736 -0.11181 L 0.36736 -0.1118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C 0.06372 0.01898 0.12796 0.03796 0.19618 0.04421 C 0.26476 0.05023 0.41042 0.03703 0.41042 0.03726 L 0.41042 0.0370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79" grpId="1" animBg="1"/>
      <p:bldP spid="87" grpId="0" animBg="1"/>
      <p:bldP spid="87" grpId="1" animBg="1"/>
      <p:bldP spid="89" grpId="1" animBg="1"/>
      <p:bldP spid="89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084920EE-EA80-3C4E-9E03-CB8357D95A71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27BB505-5EBA-354E-A561-F23DA3997FC6}"/>
              </a:ext>
            </a:extLst>
          </p:cNvPr>
          <p:cNvSpPr/>
          <p:nvPr/>
        </p:nvSpPr>
        <p:spPr>
          <a:xfrm flipV="1">
            <a:off x="1954923" y="3159925"/>
            <a:ext cx="289144" cy="249800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>
            <a:extLst>
              <a:ext uri="{FF2B5EF4-FFF2-40B4-BE49-F238E27FC236}">
                <a16:creationId xmlns:a16="http://schemas.microsoft.com/office/drawing/2014/main" id="{D5708B87-3C72-9641-BA49-4CE2061153D7}"/>
              </a:ext>
            </a:extLst>
          </p:cNvPr>
          <p:cNvSpPr/>
          <p:nvPr/>
        </p:nvSpPr>
        <p:spPr>
          <a:xfrm flipV="1">
            <a:off x="1944445" y="3405667"/>
            <a:ext cx="295565" cy="283532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2221653" y="3162845"/>
            <a:ext cx="292947" cy="264462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65485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Left Brace 93">
            <a:extLst>
              <a:ext uri="{FF2B5EF4-FFF2-40B4-BE49-F238E27FC236}">
                <a16:creationId xmlns:a16="http://schemas.microsoft.com/office/drawing/2014/main" id="{48094261-269B-6749-99F1-C0FC42795DE7}"/>
              </a:ext>
            </a:extLst>
          </p:cNvPr>
          <p:cNvSpPr/>
          <p:nvPr/>
        </p:nvSpPr>
        <p:spPr>
          <a:xfrm rot="5400000">
            <a:off x="1910609" y="2040489"/>
            <a:ext cx="117287" cy="164088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eft Brace 94">
            <a:extLst>
              <a:ext uri="{FF2B5EF4-FFF2-40B4-BE49-F238E27FC236}">
                <a16:creationId xmlns:a16="http://schemas.microsoft.com/office/drawing/2014/main" id="{C060B6C5-7E36-5843-9EE1-70CD5ED99AB8}"/>
              </a:ext>
            </a:extLst>
          </p:cNvPr>
          <p:cNvSpPr/>
          <p:nvPr/>
        </p:nvSpPr>
        <p:spPr>
          <a:xfrm rot="5400000">
            <a:off x="1337172" y="3629066"/>
            <a:ext cx="117287" cy="49788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Left Brace 98">
            <a:extLst>
              <a:ext uri="{FF2B5EF4-FFF2-40B4-BE49-F238E27FC236}">
                <a16:creationId xmlns:a16="http://schemas.microsoft.com/office/drawing/2014/main" id="{2F98E980-DC4B-B342-9F7F-6E850D619786}"/>
              </a:ext>
            </a:extLst>
          </p:cNvPr>
          <p:cNvSpPr/>
          <p:nvPr/>
        </p:nvSpPr>
        <p:spPr>
          <a:xfrm rot="5400000">
            <a:off x="4192734" y="2610053"/>
            <a:ext cx="117287" cy="49788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8AA66834-B7A6-3B4C-81D7-EB21A8CC0847}"/>
              </a:ext>
            </a:extLst>
          </p:cNvPr>
          <p:cNvSpPr/>
          <p:nvPr/>
        </p:nvSpPr>
        <p:spPr>
          <a:xfrm rot="5400000">
            <a:off x="4702242" y="2611990"/>
            <a:ext cx="117287" cy="49788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eft Brace 105">
            <a:extLst>
              <a:ext uri="{FF2B5EF4-FFF2-40B4-BE49-F238E27FC236}">
                <a16:creationId xmlns:a16="http://schemas.microsoft.com/office/drawing/2014/main" id="{128BD93C-E177-9D4A-824B-097DF464DCC2}"/>
              </a:ext>
            </a:extLst>
          </p:cNvPr>
          <p:cNvSpPr/>
          <p:nvPr/>
        </p:nvSpPr>
        <p:spPr>
          <a:xfrm rot="5400000">
            <a:off x="5722224" y="2095702"/>
            <a:ext cx="117287" cy="1518835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A71342B8-2139-6C46-B716-91EB0F7ED9BA}"/>
              </a:ext>
            </a:extLst>
          </p:cNvPr>
          <p:cNvSpPr/>
          <p:nvPr/>
        </p:nvSpPr>
        <p:spPr>
          <a:xfrm flipV="1">
            <a:off x="2518287" y="3170904"/>
            <a:ext cx="271002" cy="269157"/>
          </a:xfrm>
          <a:prstGeom prst="rtTriangl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B6D8F15-F382-1D44-8E25-BB9B919AE0F2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B6D8F15-F382-1D44-8E25-BB9B919A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202FE71-AD0C-9D48-98AA-EA86D7FD45FA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202FE71-AD0C-9D48-98AA-EA86D7FD45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C5311C36-63AE-6E4A-82C1-BAAA2764393D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1E4005D-DAE6-154A-9443-19410CE2918A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344CB12-EB53-7548-B3F2-D9CD2E17D21F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A6EDB0E-9FC9-3A48-859D-CFE78A0C0C5F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B51D51E-6AE4-3C4D-818D-50861D323506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C5D1207-1CF8-264D-8A09-38D0204A6542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eft Brace 110">
            <a:extLst>
              <a:ext uri="{FF2B5EF4-FFF2-40B4-BE49-F238E27FC236}">
                <a16:creationId xmlns:a16="http://schemas.microsoft.com/office/drawing/2014/main" id="{20FE2DE1-C9D7-8544-9202-2E7CFE5238F2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Left Brace 111">
            <a:extLst>
              <a:ext uri="{FF2B5EF4-FFF2-40B4-BE49-F238E27FC236}">
                <a16:creationId xmlns:a16="http://schemas.microsoft.com/office/drawing/2014/main" id="{C6F8A04E-5D77-6947-AB8F-79D0EEC5CFBD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Left Brace 112">
            <a:extLst>
              <a:ext uri="{FF2B5EF4-FFF2-40B4-BE49-F238E27FC236}">
                <a16:creationId xmlns:a16="http://schemas.microsoft.com/office/drawing/2014/main" id="{6EDEA9EB-34F4-6344-860C-358F97C34700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8608FBE-1A5A-D14F-9A07-E663595A2F15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1450B91-D0AC-C947-A062-D8234013A84A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ABB1C25-2ED4-3440-8336-CB28C9FAF7CC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A1B2285-91B5-6F47-9389-BC0841A4EA10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513B5E6-5D68-634E-A4D5-AC3FCCD5451B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4652B6E-1DB7-4A4B-862B-9AD1C644509B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D4B208B-DB16-3C4A-8BCE-F9BF0033EC6E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98551B9-E172-FA45-A3C8-82F7EC350AAC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ED4F8CC-41C8-734D-B563-BBE8DC829FF4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E0D61A-D321-F448-9A5F-D1872F8A4117}"/>
                  </a:ext>
                </a:extLst>
              </p:cNvPr>
              <p:cNvSpPr/>
              <p:nvPr/>
            </p:nvSpPr>
            <p:spPr>
              <a:xfrm>
                <a:off x="337343" y="2915354"/>
                <a:ext cx="754437" cy="656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E0D61A-D321-F448-9A5F-D1872F8A4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43" y="2915354"/>
                <a:ext cx="754437" cy="6563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24A53CD-3329-1044-AE01-7031BE345F81}"/>
              </a:ext>
            </a:extLst>
          </p:cNvPr>
          <p:cNvCxnSpPr/>
          <p:nvPr/>
        </p:nvCxnSpPr>
        <p:spPr>
          <a:xfrm>
            <a:off x="925286" y="3537857"/>
            <a:ext cx="402771" cy="239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242C5E8-A32F-714E-B358-653057A0BD26}"/>
                  </a:ext>
                </a:extLst>
              </p:cNvPr>
              <p:cNvSpPr/>
              <p:nvPr/>
            </p:nvSpPr>
            <p:spPr>
              <a:xfrm>
                <a:off x="1412537" y="2238869"/>
                <a:ext cx="531556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242C5E8-A32F-714E-B358-653057A0B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537" y="2238869"/>
                <a:ext cx="531556" cy="3726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02F0B67-7F3E-DE43-BB13-8A2300EF1101}"/>
              </a:ext>
            </a:extLst>
          </p:cNvPr>
          <p:cNvCxnSpPr>
            <a:cxnSpLocks/>
          </p:cNvCxnSpPr>
          <p:nvPr/>
        </p:nvCxnSpPr>
        <p:spPr>
          <a:xfrm>
            <a:off x="1785257" y="2569029"/>
            <a:ext cx="174172" cy="206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12A9B46-57E6-904D-8E3A-72F702B0AB6A}"/>
                  </a:ext>
                </a:extLst>
              </p:cNvPr>
              <p:cNvSpPr/>
              <p:nvPr/>
            </p:nvSpPr>
            <p:spPr>
              <a:xfrm>
                <a:off x="4031843" y="2485828"/>
                <a:ext cx="525528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12A9B46-57E6-904D-8E3A-72F702B0A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43" y="2485828"/>
                <a:ext cx="525528" cy="3726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5D55C74-FC68-CD48-97DC-DD3E6D220A48}"/>
                  </a:ext>
                </a:extLst>
              </p:cNvPr>
              <p:cNvSpPr/>
              <p:nvPr/>
            </p:nvSpPr>
            <p:spPr>
              <a:xfrm>
                <a:off x="4530465" y="2487766"/>
                <a:ext cx="517193" cy="376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5D55C74-FC68-CD48-97DC-DD3E6D220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65" y="2487766"/>
                <a:ext cx="517193" cy="376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27F37C6-B727-CC4D-87A2-A3F56897BFE6}"/>
                  </a:ext>
                </a:extLst>
              </p:cNvPr>
              <p:cNvSpPr/>
              <p:nvPr/>
            </p:nvSpPr>
            <p:spPr>
              <a:xfrm>
                <a:off x="5589977" y="2494315"/>
                <a:ext cx="369014" cy="372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27F37C6-B727-CC4D-87A2-A3F56897B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977" y="2494315"/>
                <a:ext cx="369014" cy="372666"/>
              </a:xfrm>
              <a:prstGeom prst="rect">
                <a:avLst/>
              </a:prstGeom>
              <a:blipFill>
                <a:blip r:embed="rId12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36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0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906234E9-F9AF-7244-954C-BF2767BE987F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405667"/>
            <a:ext cx="295565" cy="283532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65485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Effects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22CEB0E-BB12-E44A-A995-61708A6DA36E}"/>
              </a:ext>
            </a:extLst>
          </p:cNvPr>
          <p:cNvCxnSpPr>
            <a:cxnSpLocks/>
          </p:cNvCxnSpPr>
          <p:nvPr/>
        </p:nvCxnSpPr>
        <p:spPr>
          <a:xfrm flipV="1">
            <a:off x="2242148" y="2888863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C0D68B62-FBE2-B647-A394-8E408FACF4B5}"/>
              </a:ext>
            </a:extLst>
          </p:cNvPr>
          <p:cNvSpPr/>
          <p:nvPr/>
        </p:nvSpPr>
        <p:spPr>
          <a:xfrm flipV="1">
            <a:off x="1954923" y="3159925"/>
            <a:ext cx="289144" cy="249800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0D7B95-5679-B543-9D9E-5959DBDA8F13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0D7B95-5679-B543-9D9E-5959DBDA8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FAF201D-2E0C-DC4D-A81F-8C061C988AC0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FAF201D-2E0C-DC4D-A81F-8C061C988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CEC09465-FC7E-324D-82F7-7070A80920BD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6CA374C-D46E-2645-A30B-E43B354963E6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BA7E4C9-57F0-8E41-AC18-D1EFC94E7ADB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4876038-986C-8D49-B130-696CAE0E0EBC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6374702-CF4F-414F-8982-35C6C8B72615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FF79EA0-FE17-1E4B-AACF-0C6DA01C0308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Left Brace 111">
            <a:extLst>
              <a:ext uri="{FF2B5EF4-FFF2-40B4-BE49-F238E27FC236}">
                <a16:creationId xmlns:a16="http://schemas.microsoft.com/office/drawing/2014/main" id="{6C276213-3689-5E47-A651-9FCD6C07602C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Left Brace 112">
            <a:extLst>
              <a:ext uri="{FF2B5EF4-FFF2-40B4-BE49-F238E27FC236}">
                <a16:creationId xmlns:a16="http://schemas.microsoft.com/office/drawing/2014/main" id="{656C7069-2D3C-3C43-B553-66B4FE820F6D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Left Brace 113">
            <a:extLst>
              <a:ext uri="{FF2B5EF4-FFF2-40B4-BE49-F238E27FC236}">
                <a16:creationId xmlns:a16="http://schemas.microsoft.com/office/drawing/2014/main" id="{B1DFC123-B435-DB4D-988E-5F749224F391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ABF6FDCE-2E2C-114A-8813-F071AB72E8DE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2A0E34A-A811-5D46-8A96-77F336E6DA17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4456C3B-7B98-7C46-81F0-40728AEA63AD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53F684B-5D30-384F-8021-E20F63992540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BC43A3EC-0DDF-2D4D-9763-EFE421AE7B50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8FAE6E6-321D-D545-95FF-0279FB150C1F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64D5416-1869-FB42-B018-CBF008665D68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15907A5-DDA4-6542-ABC1-B76DB41BEA71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CB5650B-FD02-1A41-9847-325A0B0FE55A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0F01050-48A1-5C4F-ADE9-74FF455E1525}"/>
              </a:ext>
            </a:extLst>
          </p:cNvPr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3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50209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15276301-FDB3-EF41-80AE-CF067D38F26C}"/>
              </a:ext>
            </a:extLst>
          </p:cNvPr>
          <p:cNvSpPr/>
          <p:nvPr/>
        </p:nvSpPr>
        <p:spPr>
          <a:xfrm>
            <a:off x="0" y="472797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405667"/>
            <a:ext cx="295565" cy="283532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19508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22CEB0E-BB12-E44A-A995-61708A6DA36E}"/>
              </a:ext>
            </a:extLst>
          </p:cNvPr>
          <p:cNvCxnSpPr>
            <a:cxnSpLocks/>
          </p:cNvCxnSpPr>
          <p:nvPr/>
        </p:nvCxnSpPr>
        <p:spPr>
          <a:xfrm flipV="1">
            <a:off x="2242148" y="2888863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C0D68B62-FBE2-B647-A394-8E408FACF4B5}"/>
              </a:ext>
            </a:extLst>
          </p:cNvPr>
          <p:cNvSpPr/>
          <p:nvPr/>
        </p:nvSpPr>
        <p:spPr>
          <a:xfrm flipV="1">
            <a:off x="1954923" y="3159925"/>
            <a:ext cx="289144" cy="249800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171B208-BB26-9D45-B788-8BBCC4332750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171B208-BB26-9D45-B788-8BBCC4332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C970DFF-E442-824F-B9A8-51DFFEE1E58B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C970DFF-E442-824F-B9A8-51DFFEE1E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72BC76CD-36F4-6D49-AC83-FCCD4A1FA584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9F7E391-2CF4-4E4A-9A96-8A3796AC89FB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44B0566-4557-1240-9F7B-1F671338370F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35D7982-815C-7D43-9295-2AFBFD515C19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8BEB9C7C-394F-964E-94A3-5D417FB234B9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965F7C4-504F-2B4F-AB71-6B4DEFBD38D9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Left Brace 111">
            <a:extLst>
              <a:ext uri="{FF2B5EF4-FFF2-40B4-BE49-F238E27FC236}">
                <a16:creationId xmlns:a16="http://schemas.microsoft.com/office/drawing/2014/main" id="{E9BBC770-109F-1D49-B484-9749FF0FDC6B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Left Brace 112">
            <a:extLst>
              <a:ext uri="{FF2B5EF4-FFF2-40B4-BE49-F238E27FC236}">
                <a16:creationId xmlns:a16="http://schemas.microsoft.com/office/drawing/2014/main" id="{3F083594-29C0-D64B-A1A0-91B2905FCCD7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Left Brace 113">
            <a:extLst>
              <a:ext uri="{FF2B5EF4-FFF2-40B4-BE49-F238E27FC236}">
                <a16:creationId xmlns:a16="http://schemas.microsoft.com/office/drawing/2014/main" id="{D13F6E5D-5F97-E447-B97B-2D0BB9A174BF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DFACA1D-D0B4-6B41-89D8-67691E6D1ED3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8560534-C13B-9C4A-9C84-5E6104F47C66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1FE9331-BA7F-944B-B7D1-864DC266A297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24BB1B4-428B-B642-96AD-95BC1111D017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B3E8168-531F-D34C-87D3-22BCDB5CEC32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EBF1023-DAFD-AC47-B591-AE4943866F32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6EED43B-23CC-A642-BFC0-27905544AC90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D643090-5C67-8D45-BF61-25C6B4473C86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4234717-2CEB-6848-B7C6-85430EFC8639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783500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49869AF-305A-F94B-9732-F04B86997CC8}"/>
              </a:ext>
            </a:extLst>
          </p:cNvPr>
          <p:cNvSpPr/>
          <p:nvPr/>
        </p:nvSpPr>
        <p:spPr>
          <a:xfrm>
            <a:off x="0" y="472797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405667"/>
            <a:ext cx="295565" cy="283532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19508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22CEB0E-BB12-E44A-A995-61708A6DA36E}"/>
              </a:ext>
            </a:extLst>
          </p:cNvPr>
          <p:cNvCxnSpPr>
            <a:cxnSpLocks/>
          </p:cNvCxnSpPr>
          <p:nvPr/>
        </p:nvCxnSpPr>
        <p:spPr>
          <a:xfrm flipV="1">
            <a:off x="2242148" y="2888863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C0D68B62-FBE2-B647-A394-8E408FACF4B5}"/>
              </a:ext>
            </a:extLst>
          </p:cNvPr>
          <p:cNvSpPr/>
          <p:nvPr/>
        </p:nvSpPr>
        <p:spPr>
          <a:xfrm flipV="1">
            <a:off x="1954923" y="3159925"/>
            <a:ext cx="289144" cy="249800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6E4F0288-657F-0E4A-9204-EB71857D52E2}"/>
              </a:ext>
            </a:extLst>
          </p:cNvPr>
          <p:cNvSpPr/>
          <p:nvPr/>
        </p:nvSpPr>
        <p:spPr>
          <a:xfrm rot="18077196" flipV="1">
            <a:off x="1890830" y="3409339"/>
            <a:ext cx="498766" cy="94391"/>
          </a:xfrm>
          <a:prstGeom prst="triangle">
            <a:avLst>
              <a:gd name="adj" fmla="val 67224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riangle 92">
            <a:extLst>
              <a:ext uri="{FF2B5EF4-FFF2-40B4-BE49-F238E27FC236}">
                <a16:creationId xmlns:a16="http://schemas.microsoft.com/office/drawing/2014/main" id="{E0F20692-DF32-BC4D-BFEC-DD05977A5336}"/>
              </a:ext>
            </a:extLst>
          </p:cNvPr>
          <p:cNvSpPr/>
          <p:nvPr/>
        </p:nvSpPr>
        <p:spPr>
          <a:xfrm rot="3522804" flipH="1" flipV="1">
            <a:off x="1801350" y="2892703"/>
            <a:ext cx="498766" cy="94391"/>
          </a:xfrm>
          <a:prstGeom prst="triangle">
            <a:avLst>
              <a:gd name="adj" fmla="val 67224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D2CFEE-E354-5C45-BCA6-B585C0ADE13E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D2CFEE-E354-5C45-BCA6-B585C0ADE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52641B-087B-2C44-8382-7AD63097A6F4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52641B-087B-2C44-8382-7AD63097A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F1882CBD-3E42-404E-BBD4-E72A16596C6D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6E53271-8EE7-4B40-82AB-461C3434E620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C62770E-C249-644B-A599-BE163D1A6578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7472167-0B96-9A4B-A427-4915180C26E5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7E927A8-4345-7B41-A729-DE7E0578B9A0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9E770DC-C29D-E44B-AE88-F301145D418A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eft Brace 112">
            <a:extLst>
              <a:ext uri="{FF2B5EF4-FFF2-40B4-BE49-F238E27FC236}">
                <a16:creationId xmlns:a16="http://schemas.microsoft.com/office/drawing/2014/main" id="{B6ACF7FA-6B4F-5946-B0E0-DF3E8FF8EC69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Left Brace 113">
            <a:extLst>
              <a:ext uri="{FF2B5EF4-FFF2-40B4-BE49-F238E27FC236}">
                <a16:creationId xmlns:a16="http://schemas.microsoft.com/office/drawing/2014/main" id="{E370756B-9478-6844-933D-48FF81E108BE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Left Brace 114">
            <a:extLst>
              <a:ext uri="{FF2B5EF4-FFF2-40B4-BE49-F238E27FC236}">
                <a16:creationId xmlns:a16="http://schemas.microsoft.com/office/drawing/2014/main" id="{EBE94D8C-F76A-6B4F-91D0-398B1CE073B8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94B674E-FB94-0246-8381-5ED5E92DB1CA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21B75EF-6D21-9741-8F06-7EAE30090A7D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3BC7E62-E84C-5247-8CD1-D5996084C3DE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62AD3AB-A00E-5D4E-B7E1-4186DCBC52FB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F598DD4-7423-6646-B8C3-DBF269BD4A18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4D9AC27-3228-CB47-BCA6-814BAA4DDA1E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B61BEE4-A50F-8746-8C06-D8B5BA687321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575EC9F-BC63-564B-86E6-64F662911017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D08C0AA-AF7C-A34A-9B56-368CE2B79FE8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62FCC16-B668-E54E-9F5E-996475D5F2D7}"/>
              </a:ext>
            </a:extLst>
          </p:cNvPr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1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3-country case*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5B62D-8140-6F44-8763-B88804C0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3637919"/>
          </a:xfrm>
        </p:spPr>
        <p:txBody>
          <a:bodyPr/>
          <a:lstStyle/>
          <a:p>
            <a:r>
              <a:rPr lang="en-US" sz="2400" dirty="0">
                <a:solidFill>
                  <a:srgbClr val="00487B"/>
                </a:solidFill>
              </a:rPr>
              <a:t>Three countries, importer A, and exporters B, and C</a:t>
            </a:r>
          </a:p>
          <a:p>
            <a:r>
              <a:rPr lang="en-US" sz="2400" dirty="0">
                <a:solidFill>
                  <a:srgbClr val="00487B"/>
                </a:solidFill>
              </a:rPr>
              <a:t>Export supply and import demands are linear</a:t>
            </a:r>
          </a:p>
          <a:p>
            <a:r>
              <a:rPr lang="en-US" sz="2400" dirty="0">
                <a:solidFill>
                  <a:srgbClr val="00487B"/>
                </a:solidFill>
              </a:rPr>
              <a:t>Countries B and C are identical</a:t>
            </a:r>
          </a:p>
          <a:p>
            <a:r>
              <a:rPr lang="en-US" sz="2400" dirty="0">
                <a:solidFill>
                  <a:srgbClr val="00487B"/>
                </a:solidFill>
              </a:rPr>
              <a:t>Two equilibria</a:t>
            </a:r>
          </a:p>
          <a:p>
            <a:pPr lvl="1"/>
            <a:r>
              <a:rPr lang="en-US" sz="2000" dirty="0">
                <a:solidFill>
                  <a:srgbClr val="00487B"/>
                </a:solidFill>
              </a:rPr>
              <a:t>0:  MFN specific tariff t on exports of both B and C</a:t>
            </a:r>
          </a:p>
          <a:p>
            <a:pPr lvl="1"/>
            <a:r>
              <a:rPr lang="en-US" sz="2000" dirty="0">
                <a:solidFill>
                  <a:srgbClr val="00487B"/>
                </a:solidFill>
              </a:rPr>
              <a:t>1:  FTA of A and B:  </a:t>
            </a:r>
          </a:p>
          <a:p>
            <a:pPr lvl="2"/>
            <a:r>
              <a:rPr lang="en-US" sz="1800" dirty="0">
                <a:solidFill>
                  <a:srgbClr val="00487B"/>
                </a:solidFill>
              </a:rPr>
              <a:t>tariff t on exports of C; </a:t>
            </a:r>
          </a:p>
          <a:p>
            <a:pPr lvl="2"/>
            <a:r>
              <a:rPr lang="en-US" sz="1800" dirty="0">
                <a:solidFill>
                  <a:srgbClr val="00487B"/>
                </a:solidFill>
              </a:rPr>
              <a:t>zero tariff on exports of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7C1AA8-598C-134E-A862-F7EAB615C9CD}"/>
              </a:ext>
            </a:extLst>
          </p:cNvPr>
          <p:cNvSpPr/>
          <p:nvPr/>
        </p:nvSpPr>
        <p:spPr>
          <a:xfrm>
            <a:off x="1828800" y="2667000"/>
            <a:ext cx="4419522" cy="45037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61ABC-BD60-DC40-9D23-6E889F502E72}"/>
              </a:ext>
            </a:extLst>
          </p:cNvPr>
          <p:cNvSpPr txBox="1"/>
          <p:nvPr/>
        </p:nvSpPr>
        <p:spPr>
          <a:xfrm>
            <a:off x="6244558" y="2663236"/>
            <a:ext cx="1375442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487B"/>
                </a:solidFill>
              </a:rPr>
              <a:t>For simplicity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69EAC-9406-A745-99E7-4A1B5966D1B8}"/>
              </a:ext>
            </a:extLst>
          </p:cNvPr>
          <p:cNvSpPr/>
          <p:nvPr/>
        </p:nvSpPr>
        <p:spPr>
          <a:xfrm>
            <a:off x="1340068" y="5519484"/>
            <a:ext cx="7330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*Much of this is an elaboration of material in World Trade Organization, "Causes and Effects of PTAs: Is it all about preferences?", Ch. C: </a:t>
            </a:r>
            <a:r>
              <a:rPr lang="en-US" i="1" dirty="0"/>
              <a:t>World Trade Report 2011</a:t>
            </a:r>
            <a:r>
              <a:rPr lang="en-US" dirty="0"/>
              <a:t>, pp. 92-121.</a:t>
            </a:r>
          </a:p>
        </p:txBody>
      </p:sp>
    </p:spTree>
    <p:extLst>
      <p:ext uri="{BB962C8B-B14F-4D97-AF65-F5344CB8AC3E}">
        <p14:creationId xmlns:p14="http://schemas.microsoft.com/office/powerpoint/2010/main" val="2182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49869AF-305A-F94B-9732-F04B86997CC8}"/>
              </a:ext>
            </a:extLst>
          </p:cNvPr>
          <p:cNvSpPr/>
          <p:nvPr/>
        </p:nvSpPr>
        <p:spPr>
          <a:xfrm>
            <a:off x="0" y="472797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id="{FCB48FAA-9365-ED4B-9F45-F360AC22AFB2}"/>
              </a:ext>
            </a:extLst>
          </p:cNvPr>
          <p:cNvSpPr/>
          <p:nvPr/>
        </p:nvSpPr>
        <p:spPr>
          <a:xfrm rot="18077196" flipV="1">
            <a:off x="1898450" y="3391890"/>
            <a:ext cx="498766" cy="94391"/>
          </a:xfrm>
          <a:prstGeom prst="triangle">
            <a:avLst>
              <a:gd name="adj" fmla="val 67224"/>
            </a:avLst>
          </a:prstGeom>
          <a:pattFill prst="dkUpDiag">
            <a:fgClr>
              <a:srgbClr val="007212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Triangle 59">
            <a:extLst>
              <a:ext uri="{FF2B5EF4-FFF2-40B4-BE49-F238E27FC236}">
                <a16:creationId xmlns:a16="http://schemas.microsoft.com/office/drawing/2014/main" id="{D986D84F-40F6-D14B-B9E1-0E29B4FC00AA}"/>
              </a:ext>
            </a:extLst>
          </p:cNvPr>
          <p:cNvSpPr/>
          <p:nvPr/>
        </p:nvSpPr>
        <p:spPr>
          <a:xfrm flipV="1">
            <a:off x="1944445" y="3161539"/>
            <a:ext cx="295565" cy="527660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19508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22CEB0E-BB12-E44A-A995-61708A6DA36E}"/>
              </a:ext>
            </a:extLst>
          </p:cNvPr>
          <p:cNvCxnSpPr>
            <a:cxnSpLocks/>
          </p:cNvCxnSpPr>
          <p:nvPr/>
        </p:nvCxnSpPr>
        <p:spPr>
          <a:xfrm flipV="1">
            <a:off x="2242148" y="2888863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riangle 5">
            <a:extLst>
              <a:ext uri="{FF2B5EF4-FFF2-40B4-BE49-F238E27FC236}">
                <a16:creationId xmlns:a16="http://schemas.microsoft.com/office/drawing/2014/main" id="{6E4F0288-657F-0E4A-9204-EB71857D52E2}"/>
              </a:ext>
            </a:extLst>
          </p:cNvPr>
          <p:cNvSpPr/>
          <p:nvPr/>
        </p:nvSpPr>
        <p:spPr>
          <a:xfrm rot="18077196" flipV="1">
            <a:off x="1890830" y="3409339"/>
            <a:ext cx="498766" cy="94391"/>
          </a:xfrm>
          <a:prstGeom prst="triangle">
            <a:avLst>
              <a:gd name="adj" fmla="val 67224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riangle 92">
            <a:extLst>
              <a:ext uri="{FF2B5EF4-FFF2-40B4-BE49-F238E27FC236}">
                <a16:creationId xmlns:a16="http://schemas.microsoft.com/office/drawing/2014/main" id="{E0F20692-DF32-BC4D-BFEC-DD05977A5336}"/>
              </a:ext>
            </a:extLst>
          </p:cNvPr>
          <p:cNvSpPr/>
          <p:nvPr/>
        </p:nvSpPr>
        <p:spPr>
          <a:xfrm rot="3522804" flipH="1" flipV="1">
            <a:off x="1801350" y="2892703"/>
            <a:ext cx="498766" cy="94391"/>
          </a:xfrm>
          <a:prstGeom prst="triangle">
            <a:avLst>
              <a:gd name="adj" fmla="val 67224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D2CFEE-E354-5C45-BCA6-B585C0ADE13E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D2CFEE-E354-5C45-BCA6-B585C0ADE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52641B-087B-2C44-8382-7AD63097A6F4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52641B-087B-2C44-8382-7AD63097A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F1882CBD-3E42-404E-BBD4-E72A16596C6D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6E53271-8EE7-4B40-82AB-461C3434E620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C62770E-C249-644B-A599-BE163D1A6578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7472167-0B96-9A4B-A427-4915180C26E5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7E927A8-4345-7B41-A729-DE7E0578B9A0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9E770DC-C29D-E44B-AE88-F301145D418A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eft Brace 112">
            <a:extLst>
              <a:ext uri="{FF2B5EF4-FFF2-40B4-BE49-F238E27FC236}">
                <a16:creationId xmlns:a16="http://schemas.microsoft.com/office/drawing/2014/main" id="{B6ACF7FA-6B4F-5946-B0E0-DF3E8FF8EC69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Left Brace 113">
            <a:extLst>
              <a:ext uri="{FF2B5EF4-FFF2-40B4-BE49-F238E27FC236}">
                <a16:creationId xmlns:a16="http://schemas.microsoft.com/office/drawing/2014/main" id="{E370756B-9478-6844-933D-48FF81E108BE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Left Brace 114">
            <a:extLst>
              <a:ext uri="{FF2B5EF4-FFF2-40B4-BE49-F238E27FC236}">
                <a16:creationId xmlns:a16="http://schemas.microsoft.com/office/drawing/2014/main" id="{EBE94D8C-F76A-6B4F-91D0-398B1CE073B8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94B674E-FB94-0246-8381-5ED5E92DB1CA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21B75EF-6D21-9741-8F06-7EAE30090A7D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3BC7E62-E84C-5247-8CD1-D5996084C3DE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62AD3AB-A00E-5D4E-B7E1-4186DCBC52FB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F598DD4-7423-6646-B8C3-DBF269BD4A18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4D9AC27-3228-CB47-BCA6-814BAA4DDA1E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B61BEE4-A50F-8746-8C06-D8B5BA687321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575EC9F-BC63-564B-86E6-64F662911017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D08C0AA-AF7C-A34A-9B56-368CE2B79FE8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62FCC16-B668-E54E-9F5E-996475D5F2D7}"/>
              </a:ext>
            </a:extLst>
          </p:cNvPr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7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139 C 0.01579 0.01967 0.03298 0.04097 0.04843 0.03241 C 0.06388 0.02384 0.09114 -0.05255 0.09114 -0.05232 L 0.09114 -0.0525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49869AF-305A-F94B-9732-F04B86997CC8}"/>
              </a:ext>
            </a:extLst>
          </p:cNvPr>
          <p:cNvSpPr/>
          <p:nvPr/>
        </p:nvSpPr>
        <p:spPr>
          <a:xfrm>
            <a:off x="0" y="472797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id="{598D6096-9C8B-E94C-B204-06E2632BB7B9}"/>
              </a:ext>
            </a:extLst>
          </p:cNvPr>
          <p:cNvSpPr/>
          <p:nvPr/>
        </p:nvSpPr>
        <p:spPr>
          <a:xfrm rot="3522804" flipH="1" flipV="1">
            <a:off x="2743414" y="3111438"/>
            <a:ext cx="498766" cy="94391"/>
          </a:xfrm>
          <a:prstGeom prst="triangle">
            <a:avLst>
              <a:gd name="adj" fmla="val 67224"/>
            </a:avLst>
          </a:prstGeom>
          <a:pattFill prst="dkUpDiag">
            <a:fgClr>
              <a:srgbClr val="007212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Triangle 59">
            <a:extLst>
              <a:ext uri="{FF2B5EF4-FFF2-40B4-BE49-F238E27FC236}">
                <a16:creationId xmlns:a16="http://schemas.microsoft.com/office/drawing/2014/main" id="{D986D84F-40F6-D14B-B9E1-0E29B4FC00AA}"/>
              </a:ext>
            </a:extLst>
          </p:cNvPr>
          <p:cNvSpPr/>
          <p:nvPr/>
        </p:nvSpPr>
        <p:spPr>
          <a:xfrm flipV="1">
            <a:off x="1944445" y="3161539"/>
            <a:ext cx="295565" cy="527660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1950866" y="2914650"/>
            <a:ext cx="291227" cy="242761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22CEB0E-BB12-E44A-A995-61708A6DA36E}"/>
              </a:ext>
            </a:extLst>
          </p:cNvPr>
          <p:cNvCxnSpPr>
            <a:cxnSpLocks/>
          </p:cNvCxnSpPr>
          <p:nvPr/>
        </p:nvCxnSpPr>
        <p:spPr>
          <a:xfrm flipV="1">
            <a:off x="2242148" y="2888863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riangle 5">
            <a:extLst>
              <a:ext uri="{FF2B5EF4-FFF2-40B4-BE49-F238E27FC236}">
                <a16:creationId xmlns:a16="http://schemas.microsoft.com/office/drawing/2014/main" id="{6E4F0288-657F-0E4A-9204-EB71857D52E2}"/>
              </a:ext>
            </a:extLst>
          </p:cNvPr>
          <p:cNvSpPr/>
          <p:nvPr/>
        </p:nvSpPr>
        <p:spPr>
          <a:xfrm rot="18077196" flipV="1">
            <a:off x="1890830" y="3409339"/>
            <a:ext cx="498766" cy="94391"/>
          </a:xfrm>
          <a:prstGeom prst="triangle">
            <a:avLst>
              <a:gd name="adj" fmla="val 67224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riangle 92">
            <a:extLst>
              <a:ext uri="{FF2B5EF4-FFF2-40B4-BE49-F238E27FC236}">
                <a16:creationId xmlns:a16="http://schemas.microsoft.com/office/drawing/2014/main" id="{E0F20692-DF32-BC4D-BFEC-DD05977A5336}"/>
              </a:ext>
            </a:extLst>
          </p:cNvPr>
          <p:cNvSpPr/>
          <p:nvPr/>
        </p:nvSpPr>
        <p:spPr>
          <a:xfrm rot="3522804" flipH="1" flipV="1">
            <a:off x="1801350" y="2892703"/>
            <a:ext cx="498766" cy="94391"/>
          </a:xfrm>
          <a:prstGeom prst="triangle">
            <a:avLst>
              <a:gd name="adj" fmla="val 67224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D2CFEE-E354-5C45-BCA6-B585C0ADE13E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D2CFEE-E354-5C45-BCA6-B585C0ADE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52641B-087B-2C44-8382-7AD63097A6F4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52641B-087B-2C44-8382-7AD63097A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F1882CBD-3E42-404E-BBD4-E72A16596C6D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6E53271-8EE7-4B40-82AB-461C3434E620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C62770E-C249-644B-A599-BE163D1A6578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7472167-0B96-9A4B-A427-4915180C26E5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7E927A8-4345-7B41-A729-DE7E0578B9A0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9E770DC-C29D-E44B-AE88-F301145D418A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eft Brace 112">
            <a:extLst>
              <a:ext uri="{FF2B5EF4-FFF2-40B4-BE49-F238E27FC236}">
                <a16:creationId xmlns:a16="http://schemas.microsoft.com/office/drawing/2014/main" id="{B6ACF7FA-6B4F-5946-B0E0-DF3E8FF8EC69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Left Brace 113">
            <a:extLst>
              <a:ext uri="{FF2B5EF4-FFF2-40B4-BE49-F238E27FC236}">
                <a16:creationId xmlns:a16="http://schemas.microsoft.com/office/drawing/2014/main" id="{E370756B-9478-6844-933D-48FF81E108BE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Left Brace 114">
            <a:extLst>
              <a:ext uri="{FF2B5EF4-FFF2-40B4-BE49-F238E27FC236}">
                <a16:creationId xmlns:a16="http://schemas.microsoft.com/office/drawing/2014/main" id="{EBE94D8C-F76A-6B4F-91D0-398B1CE073B8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94B674E-FB94-0246-8381-5ED5E92DB1CA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21B75EF-6D21-9741-8F06-7EAE30090A7D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3BC7E62-E84C-5247-8CD1-D5996084C3DE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62AD3AB-A00E-5D4E-B7E1-4186DCBC52FB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F598DD4-7423-6646-B8C3-DBF269BD4A18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4D9AC27-3228-CB47-BCA6-814BAA4DDA1E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B61BEE4-A50F-8746-8C06-D8B5BA687321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575EC9F-BC63-564B-86E6-64F662911017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D08C0AA-AF7C-A34A-9B56-368CE2B79FE8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62FCC16-B668-E54E-9F5E-996475D5F2D7}"/>
              </a:ext>
            </a:extLst>
          </p:cNvPr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185 C -0.01979 -0.02107 -0.03924 -0.04375 -0.05625 -0.04977 C -0.07327 -0.05579 -0.10243 -0.03426 -0.10243 -0.03403 L -0.10243 -0.0342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39C9F079-CD55-7F4E-BC1E-D14B4C8193FE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161539"/>
            <a:ext cx="295565" cy="527660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1950866" y="2624655"/>
            <a:ext cx="291227" cy="532757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22CEB0E-BB12-E44A-A995-61708A6DA36E}"/>
              </a:ext>
            </a:extLst>
          </p:cNvPr>
          <p:cNvCxnSpPr>
            <a:cxnSpLocks/>
          </p:cNvCxnSpPr>
          <p:nvPr/>
        </p:nvCxnSpPr>
        <p:spPr>
          <a:xfrm flipV="1">
            <a:off x="2242148" y="2888863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CFD67C7-62AF-A748-99C6-7ED112E94CE4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CFD67C7-62AF-A748-99C6-7ED112E94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B4F6305-2EA5-504F-AF82-0900B241E033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B4F6305-2EA5-504F-AF82-0900B241E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4A7D6660-6106-1F46-AD76-2533C6300305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B7AFFE9-48CF-7647-9720-E4A70B362C60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53E620D-2F39-5D49-9A33-4652246E5BFC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5ED5A3F-8803-5840-81B2-8E99C99BBC91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3FB6307-B6EB-F14F-9039-35F63099EDF1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6672327-8272-694F-9702-470EEA75A1E4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eft Brace 110">
            <a:extLst>
              <a:ext uri="{FF2B5EF4-FFF2-40B4-BE49-F238E27FC236}">
                <a16:creationId xmlns:a16="http://schemas.microsoft.com/office/drawing/2014/main" id="{DB03D421-A1D6-964E-8021-C53C14897C27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Left Brace 111">
            <a:extLst>
              <a:ext uri="{FF2B5EF4-FFF2-40B4-BE49-F238E27FC236}">
                <a16:creationId xmlns:a16="http://schemas.microsoft.com/office/drawing/2014/main" id="{F7558160-E619-8E46-814F-E6246552FF85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Left Brace 112">
            <a:extLst>
              <a:ext uri="{FF2B5EF4-FFF2-40B4-BE49-F238E27FC236}">
                <a16:creationId xmlns:a16="http://schemas.microsoft.com/office/drawing/2014/main" id="{202795DD-7E57-8240-910E-518912238F5B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B8B0800-2EDE-4848-8C2D-820E02E6B47F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294431B-C8E4-8444-8CDC-52384580DA19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99A3E6F-EA66-4C4D-84CA-4E4762C714B8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B0E256D-56AD-2B4B-813C-8FC78F876A45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5885BA3-7648-E749-9F7C-F009BAF44F6F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02F09DA-9FD5-B045-875E-DD363CCF4086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709AEAE-9963-C243-8DB7-86B1E49BBA00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448DF6F-49DB-1C4D-B148-FC845973F5A2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A3387B4-5B34-7542-AAFF-9916D4AF29C1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5032520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39C9F079-CD55-7F4E-BC1E-D14B4C8193FE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24FF2CE-D5F9-3D4A-A329-DC77A1D5A46E}"/>
              </a:ext>
            </a:extLst>
          </p:cNvPr>
          <p:cNvSpPr/>
          <p:nvPr/>
        </p:nvSpPr>
        <p:spPr>
          <a:xfrm flipV="1">
            <a:off x="1944445" y="3161539"/>
            <a:ext cx="295565" cy="527660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11B4B00-1A05-9547-AC1B-529F2490CA54}"/>
              </a:ext>
            </a:extLst>
          </p:cNvPr>
          <p:cNvSpPr/>
          <p:nvPr/>
        </p:nvSpPr>
        <p:spPr>
          <a:xfrm>
            <a:off x="1950866" y="2624655"/>
            <a:ext cx="291227" cy="532757"/>
          </a:xfrm>
          <a:prstGeom prst="rtTriangle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B, C, and D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371850"/>
            <a:ext cx="171450" cy="10287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71700"/>
                <a:ext cx="1023657" cy="370230"/>
              </a:xfrm>
              <a:prstGeom prst="rect">
                <a:avLst/>
              </a:prstGeom>
              <a:blipFill>
                <a:blip r:embed="rId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9756F-A655-3D4B-94B8-1C84BBD8D05F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108585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3B3EFB-8AD7-B847-A9E9-32226D6619E0}"/>
              </a:ext>
            </a:extLst>
          </p:cNvPr>
          <p:cNvCxnSpPr>
            <a:cxnSpLocks/>
          </p:cNvCxnSpPr>
          <p:nvPr/>
        </p:nvCxnSpPr>
        <p:spPr>
          <a:xfrm flipV="1">
            <a:off x="4000500" y="3371850"/>
            <a:ext cx="21717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D8F04D-0077-A244-88D3-72FB5EC1C75A}"/>
              </a:ext>
            </a:extLst>
          </p:cNvPr>
          <p:cNvCxnSpPr>
            <a:cxnSpLocks/>
          </p:cNvCxnSpPr>
          <p:nvPr/>
        </p:nvCxnSpPr>
        <p:spPr>
          <a:xfrm flipV="1">
            <a:off x="1143000" y="2343150"/>
            <a:ext cx="1143000" cy="1028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85F163-61A3-0746-963C-6D9ECA960372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828800" cy="16573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22C410-650B-8D47-BD64-C672E078F6CA}"/>
              </a:ext>
            </a:extLst>
          </p:cNvPr>
          <p:cNvCxnSpPr>
            <a:cxnSpLocks/>
          </p:cNvCxnSpPr>
          <p:nvPr/>
        </p:nvCxnSpPr>
        <p:spPr>
          <a:xfrm flipV="1">
            <a:off x="6172200" y="291465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587724-9D09-8C47-A585-6DFE04317138}"/>
              </a:ext>
            </a:extLst>
          </p:cNvPr>
          <p:cNvCxnSpPr>
            <a:cxnSpLocks/>
          </p:cNvCxnSpPr>
          <p:nvPr/>
        </p:nvCxnSpPr>
        <p:spPr>
          <a:xfrm flipV="1">
            <a:off x="5086350" y="2571750"/>
            <a:ext cx="2571750" cy="800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96D01C-5A67-F249-8B2F-49D0E799DF72}"/>
              </a:ext>
            </a:extLst>
          </p:cNvPr>
          <p:cNvCxnSpPr>
            <a:cxnSpLocks/>
          </p:cNvCxnSpPr>
          <p:nvPr/>
        </p:nvCxnSpPr>
        <p:spPr>
          <a:xfrm>
            <a:off x="5772150" y="2286000"/>
            <a:ext cx="17716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/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892F4F-B952-8C4F-B790-4341425ED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2286000"/>
                <a:ext cx="64203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/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BB84F5-AE17-204A-80ED-F6F8F057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71800"/>
                <a:ext cx="6473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/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F069C6-2FA6-5044-AFDE-4E27CCAE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7185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4C72D-A217-9045-8FD3-1A2D1F3846E0}"/>
              </a:ext>
            </a:extLst>
          </p:cNvPr>
          <p:cNvCxnSpPr>
            <a:cxnSpLocks/>
          </p:cNvCxnSpPr>
          <p:nvPr/>
        </p:nvCxnSpPr>
        <p:spPr>
          <a:xfrm>
            <a:off x="1143000" y="2914650"/>
            <a:ext cx="53506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11EB69-7D49-CF40-82E4-3B972507DF3B}"/>
              </a:ext>
            </a:extLst>
          </p:cNvPr>
          <p:cNvCxnSpPr>
            <a:cxnSpLocks/>
          </p:cNvCxnSpPr>
          <p:nvPr/>
        </p:nvCxnSpPr>
        <p:spPr>
          <a:xfrm flipV="1">
            <a:off x="6549146" y="2908570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E4899-CCAF-DB40-8F93-BF49E3BE89D1}"/>
              </a:ext>
            </a:extLst>
          </p:cNvPr>
          <p:cNvCxnSpPr>
            <a:cxnSpLocks/>
          </p:cNvCxnSpPr>
          <p:nvPr/>
        </p:nvCxnSpPr>
        <p:spPr>
          <a:xfrm flipV="1">
            <a:off x="2791838" y="2906138"/>
            <a:ext cx="0" cy="1839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C69BF0-E90A-5D48-AB9E-DEFC55577E12}"/>
              </a:ext>
            </a:extLst>
          </p:cNvPr>
          <p:cNvCxnSpPr>
            <a:cxnSpLocks/>
          </p:cNvCxnSpPr>
          <p:nvPr/>
        </p:nvCxnSpPr>
        <p:spPr>
          <a:xfrm flipV="1">
            <a:off x="1651270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F5F29-3284-6845-BBD9-F61EF62DE53E}"/>
              </a:ext>
            </a:extLst>
          </p:cNvPr>
          <p:cNvCxnSpPr>
            <a:cxnSpLocks/>
          </p:cNvCxnSpPr>
          <p:nvPr/>
        </p:nvCxnSpPr>
        <p:spPr>
          <a:xfrm>
            <a:off x="1143000" y="3156698"/>
            <a:ext cx="571037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0ACFD9-A660-F14C-BA38-C134DEBEC825}"/>
              </a:ext>
            </a:extLst>
          </p:cNvPr>
          <p:cNvCxnSpPr>
            <a:cxnSpLocks/>
          </p:cNvCxnSpPr>
          <p:nvPr/>
        </p:nvCxnSpPr>
        <p:spPr>
          <a:xfrm flipV="1">
            <a:off x="6858000" y="3160569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8363F3-4D2B-F944-B8A8-BDF52ADACE6B}"/>
              </a:ext>
            </a:extLst>
          </p:cNvPr>
          <p:cNvCxnSpPr>
            <a:cxnSpLocks/>
          </p:cNvCxnSpPr>
          <p:nvPr/>
        </p:nvCxnSpPr>
        <p:spPr>
          <a:xfrm flipV="1">
            <a:off x="2514600" y="3143251"/>
            <a:ext cx="0" cy="20954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D15046-B6AB-D446-B3B4-F3C28A3E276E}"/>
              </a:ext>
            </a:extLst>
          </p:cNvPr>
          <p:cNvCxnSpPr>
            <a:cxnSpLocks/>
          </p:cNvCxnSpPr>
          <p:nvPr/>
        </p:nvCxnSpPr>
        <p:spPr>
          <a:xfrm flipV="1">
            <a:off x="1371600" y="3143250"/>
            <a:ext cx="0" cy="15828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324163-DAA0-964E-A3D4-8EFA0336428B}"/>
              </a:ext>
            </a:extLst>
          </p:cNvPr>
          <p:cNvSpPr txBox="1"/>
          <p:nvPr/>
        </p:nvSpPr>
        <p:spPr>
          <a:xfrm>
            <a:off x="1933575" y="1104901"/>
            <a:ext cx="5086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Welfare Effect on World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CBECF16-67F2-054D-BE41-9CD22182BC4F}"/>
              </a:ext>
            </a:extLst>
          </p:cNvPr>
          <p:cNvCxnSpPr>
            <a:cxnSpLocks/>
          </p:cNvCxnSpPr>
          <p:nvPr/>
        </p:nvCxnSpPr>
        <p:spPr>
          <a:xfrm flipV="1">
            <a:off x="1946545" y="2908570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22CEB0E-BB12-E44A-A995-61708A6DA36E}"/>
              </a:ext>
            </a:extLst>
          </p:cNvPr>
          <p:cNvCxnSpPr>
            <a:cxnSpLocks/>
          </p:cNvCxnSpPr>
          <p:nvPr/>
        </p:nvCxnSpPr>
        <p:spPr>
          <a:xfrm flipV="1">
            <a:off x="2242148" y="2888863"/>
            <a:ext cx="0" cy="2377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CFD67C7-62AF-A748-99C6-7ED112E94CE4}"/>
                  </a:ext>
                </a:extLst>
              </p:cNvPr>
              <p:cNvSpPr txBox="1"/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𝐶𝑓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CFD67C7-62AF-A748-99C6-7ED112E94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38400"/>
                <a:ext cx="1793502" cy="376963"/>
              </a:xfrm>
              <a:prstGeom prst="rect">
                <a:avLst/>
              </a:prstGeom>
              <a:blipFill>
                <a:blip r:embed="rId6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B4F6305-2EA5-504F-AF82-0900B241E033}"/>
                  </a:ext>
                </a:extLst>
              </p:cNvPr>
              <p:cNvSpPr/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B4F6305-2EA5-504F-AF82-0900B241E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4A7D6660-6106-1F46-AD76-2533C6300305}"/>
              </a:ext>
            </a:extLst>
          </p:cNvPr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B7AFFE9-48CF-7647-9720-E4A70B362C60}"/>
              </a:ext>
            </a:extLst>
          </p:cNvPr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53E620D-2F39-5D49-9A33-4652246E5BFC}"/>
              </a:ext>
            </a:extLst>
          </p:cNvPr>
          <p:cNvCxnSpPr/>
          <p:nvPr/>
        </p:nvCxnSpPr>
        <p:spPr>
          <a:xfrm>
            <a:off x="1657350" y="4457700"/>
            <a:ext cx="8572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5ED5A3F-8803-5840-81B2-8E99C99BBC91}"/>
              </a:ext>
            </a:extLst>
          </p:cNvPr>
          <p:cNvCxnSpPr>
            <a:cxnSpLocks/>
          </p:cNvCxnSpPr>
          <p:nvPr/>
        </p:nvCxnSpPr>
        <p:spPr>
          <a:xfrm>
            <a:off x="6547631" y="446121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3FB6307-B6EB-F14F-9039-35F63099EDF1}"/>
              </a:ext>
            </a:extLst>
          </p:cNvPr>
          <p:cNvCxnSpPr>
            <a:cxnSpLocks/>
          </p:cNvCxnSpPr>
          <p:nvPr/>
        </p:nvCxnSpPr>
        <p:spPr>
          <a:xfrm flipH="1">
            <a:off x="2514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6672327-8272-694F-9702-470EEA75A1E4}"/>
              </a:ext>
            </a:extLst>
          </p:cNvPr>
          <p:cNvCxnSpPr>
            <a:cxnSpLocks/>
          </p:cNvCxnSpPr>
          <p:nvPr/>
        </p:nvCxnSpPr>
        <p:spPr>
          <a:xfrm flipH="1">
            <a:off x="1371600" y="445770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eft Brace 110">
            <a:extLst>
              <a:ext uri="{FF2B5EF4-FFF2-40B4-BE49-F238E27FC236}">
                <a16:creationId xmlns:a16="http://schemas.microsoft.com/office/drawing/2014/main" id="{DB03D421-A1D6-964E-8021-C53C14897C27}"/>
              </a:ext>
            </a:extLst>
          </p:cNvPr>
          <p:cNvSpPr/>
          <p:nvPr/>
        </p:nvSpPr>
        <p:spPr>
          <a:xfrm rot="5400000">
            <a:off x="1481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Left Brace 111">
            <a:extLst>
              <a:ext uri="{FF2B5EF4-FFF2-40B4-BE49-F238E27FC236}">
                <a16:creationId xmlns:a16="http://schemas.microsoft.com/office/drawing/2014/main" id="{F7558160-E619-8E46-814F-E6246552FF85}"/>
              </a:ext>
            </a:extLst>
          </p:cNvPr>
          <p:cNvSpPr/>
          <p:nvPr/>
        </p:nvSpPr>
        <p:spPr>
          <a:xfrm rot="5400000">
            <a:off x="2624138" y="4574382"/>
            <a:ext cx="54769" cy="273844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Left Brace 112">
            <a:extLst>
              <a:ext uri="{FF2B5EF4-FFF2-40B4-BE49-F238E27FC236}">
                <a16:creationId xmlns:a16="http://schemas.microsoft.com/office/drawing/2014/main" id="{202795DD-7E57-8240-910E-518912238F5B}"/>
              </a:ext>
            </a:extLst>
          </p:cNvPr>
          <p:cNvSpPr/>
          <p:nvPr/>
        </p:nvSpPr>
        <p:spPr>
          <a:xfrm rot="5400000">
            <a:off x="6672262" y="4555332"/>
            <a:ext cx="61913" cy="3048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B8B0800-2EDE-4848-8C2D-820E02E6B47F}"/>
              </a:ext>
            </a:extLst>
          </p:cNvPr>
          <p:cNvCxnSpPr>
            <a:cxnSpLocks/>
          </p:cNvCxnSpPr>
          <p:nvPr/>
        </p:nvCxnSpPr>
        <p:spPr>
          <a:xfrm flipH="1">
            <a:off x="2226635" y="5048250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294431B-C8E4-8444-8CDC-52384580DA19}"/>
              </a:ext>
            </a:extLst>
          </p:cNvPr>
          <p:cNvSpPr/>
          <p:nvPr/>
        </p:nvSpPr>
        <p:spPr>
          <a:xfrm>
            <a:off x="2120948" y="504825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99A3E6F-EA66-4C4D-84CA-4E4762C714B8}"/>
              </a:ext>
            </a:extLst>
          </p:cNvPr>
          <p:cNvCxnSpPr>
            <a:cxnSpLocks/>
          </p:cNvCxnSpPr>
          <p:nvPr/>
        </p:nvCxnSpPr>
        <p:spPr>
          <a:xfrm flipH="1">
            <a:off x="1651000" y="5052483"/>
            <a:ext cx="285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B0E256D-56AD-2B4B-813C-8FC78F876A45}"/>
              </a:ext>
            </a:extLst>
          </p:cNvPr>
          <p:cNvSpPr/>
          <p:nvPr/>
        </p:nvSpPr>
        <p:spPr>
          <a:xfrm>
            <a:off x="1531029" y="5059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5885BA3-7648-E749-9F7C-F009BAF44F6F}"/>
              </a:ext>
            </a:extLst>
          </p:cNvPr>
          <p:cNvCxnSpPr>
            <a:cxnSpLocks/>
          </p:cNvCxnSpPr>
          <p:nvPr/>
        </p:nvCxnSpPr>
        <p:spPr>
          <a:xfrm>
            <a:off x="1940917" y="5051767"/>
            <a:ext cx="3138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02F09DA-9FD5-B045-875E-DD363CCF4086}"/>
              </a:ext>
            </a:extLst>
          </p:cNvPr>
          <p:cNvSpPr/>
          <p:nvPr/>
        </p:nvSpPr>
        <p:spPr>
          <a:xfrm>
            <a:off x="1831605" y="5055230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709AEAE-9963-C243-8DB7-86B1E49BBA00}"/>
              </a:ext>
            </a:extLst>
          </p:cNvPr>
          <p:cNvSpPr/>
          <p:nvPr/>
        </p:nvSpPr>
        <p:spPr>
          <a:xfrm>
            <a:off x="2409324" y="442026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mbria Math" panose="02040503050406030204" pitchFamily="18" charset="0"/>
              </a:rPr>
              <a:t>TR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448DF6F-49DB-1C4D-B148-FC845973F5A2}"/>
              </a:ext>
            </a:extLst>
          </p:cNvPr>
          <p:cNvSpPr/>
          <p:nvPr/>
        </p:nvSpPr>
        <p:spPr>
          <a:xfrm>
            <a:off x="6445299" y="4415819"/>
            <a:ext cx="44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</a:rPr>
              <a:t>TC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A3387B4-5B34-7542-AAFF-9916D4AF29C1}"/>
              </a:ext>
            </a:extLst>
          </p:cNvPr>
          <p:cNvSpPr/>
          <p:nvPr/>
        </p:nvSpPr>
        <p:spPr>
          <a:xfrm>
            <a:off x="1260977" y="44202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</a:rPr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27780739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4-country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5B62D-8140-6F44-8763-B88804C0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5053691"/>
          </a:xfrm>
        </p:spPr>
        <p:txBody>
          <a:bodyPr/>
          <a:lstStyle/>
          <a:p>
            <a:r>
              <a:rPr lang="en-US" sz="2400" dirty="0">
                <a:solidFill>
                  <a:srgbClr val="00487B"/>
                </a:solidFill>
              </a:rPr>
              <a:t>Result:</a:t>
            </a:r>
          </a:p>
          <a:p>
            <a:pPr lvl="1"/>
            <a:r>
              <a:rPr lang="en-US" sz="2000" dirty="0">
                <a:solidFill>
                  <a:srgbClr val="00487B"/>
                </a:solidFill>
              </a:rPr>
              <a:t>World welfare rises with second FTA, by amount depending on trade creation and the tariff</a:t>
            </a:r>
          </a:p>
          <a:p>
            <a:r>
              <a:rPr lang="en-US" sz="2400" dirty="0">
                <a:solidFill>
                  <a:srgbClr val="00487B"/>
                </a:solidFill>
              </a:rPr>
              <a:t>Recall from model:</a:t>
            </a:r>
          </a:p>
          <a:p>
            <a:endParaRPr lang="en-US" sz="2400" dirty="0">
              <a:solidFill>
                <a:srgbClr val="00487B"/>
              </a:solidFill>
            </a:endParaRPr>
          </a:p>
          <a:p>
            <a:endParaRPr lang="en-US" sz="2400" dirty="0">
              <a:solidFill>
                <a:srgbClr val="00487B"/>
              </a:solidFill>
            </a:endParaRPr>
          </a:p>
          <a:p>
            <a:endParaRPr lang="en-US" sz="2400" dirty="0">
              <a:solidFill>
                <a:srgbClr val="00487B"/>
              </a:solidFill>
            </a:endParaRPr>
          </a:p>
          <a:p>
            <a:r>
              <a:rPr lang="en-US" sz="2400" dirty="0">
                <a:solidFill>
                  <a:srgbClr val="00487B"/>
                </a:solidFill>
              </a:rPr>
              <a:t>Here, because we’ve assumed countries B and D are the same, </a:t>
            </a:r>
            <a:r>
              <a:rPr lang="en-US" sz="2400" i="1" dirty="0">
                <a:solidFill>
                  <a:srgbClr val="00487B"/>
                </a:solidFill>
              </a:rPr>
              <a:t>TR</a:t>
            </a:r>
            <a:r>
              <a:rPr lang="en-US" sz="2400" dirty="0">
                <a:solidFill>
                  <a:srgbClr val="00487B"/>
                </a:solidFill>
              </a:rPr>
              <a:t>=</a:t>
            </a:r>
            <a:r>
              <a:rPr lang="en-US" sz="2400" i="1" dirty="0">
                <a:solidFill>
                  <a:srgbClr val="00487B"/>
                </a:solidFill>
              </a:rPr>
              <a:t>TD</a:t>
            </a:r>
          </a:p>
          <a:p>
            <a:endParaRPr lang="en-US" sz="2400" dirty="0">
              <a:solidFill>
                <a:srgbClr val="00487B"/>
              </a:solidFill>
            </a:endParaRPr>
          </a:p>
          <a:p>
            <a:endParaRPr lang="en-US" sz="2400" dirty="0">
              <a:solidFill>
                <a:srgbClr val="00487B"/>
              </a:solidFill>
            </a:endParaRPr>
          </a:p>
          <a:p>
            <a:endParaRPr lang="en-US" sz="2400" dirty="0">
              <a:solidFill>
                <a:srgbClr val="00487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CBD0F9-E403-6F4E-BE7C-2639BA4664EB}"/>
                  </a:ext>
                </a:extLst>
              </p:cNvPr>
              <p:cNvSpPr/>
              <p:nvPr/>
            </p:nvSpPr>
            <p:spPr>
              <a:xfrm>
                <a:off x="2667000" y="3200400"/>
                <a:ext cx="4146904" cy="78380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𝑇𝐶𝑡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𝑇𝑅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CBD0F9-E403-6F4E-BE7C-2639BA466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200400"/>
                <a:ext cx="4146904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A5E5E4-95D8-6644-836E-404B0568082E}"/>
                  </a:ext>
                </a:extLst>
              </p:cNvPr>
              <p:cNvSpPr/>
              <p:nvPr/>
            </p:nvSpPr>
            <p:spPr>
              <a:xfrm>
                <a:off x="3298371" y="5301343"/>
                <a:ext cx="2016449" cy="78380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𝑇𝐶𝑡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A5E5E4-95D8-6644-836E-404B05680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71" y="5301343"/>
                <a:ext cx="2016449" cy="783804"/>
              </a:xfrm>
              <a:prstGeom prst="rect">
                <a:avLst/>
              </a:prstGeom>
              <a:blipFill>
                <a:blip r:embed="rId3"/>
                <a:stretch>
                  <a:fillRect b="-1471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7891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4-country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D15B62D-8140-6F44-8763-B88804C0A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447800"/>
                <a:ext cx="7239000" cy="5484578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rgbClr val="00487B"/>
                    </a:solidFill>
                  </a:rPr>
                  <a:t>In general,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487B"/>
                  </a:solidFill>
                </a:endParaRPr>
              </a:p>
              <a:p>
                <a:r>
                  <a:rPr lang="en-US" sz="2400" dirty="0">
                    <a:solidFill>
                      <a:srgbClr val="00487B"/>
                    </a:solidFill>
                  </a:rPr>
                  <a:t>Which is larger depends just on country size, size both face the same price change.</a:t>
                </a:r>
              </a:p>
              <a:p>
                <a:endParaRPr lang="en-US" sz="2400" dirty="0">
                  <a:solidFill>
                    <a:srgbClr val="00487B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487B"/>
                  </a:solidFill>
                </a:endParaRPr>
              </a:p>
              <a:p>
                <a:r>
                  <a:rPr lang="en-US" sz="2400" dirty="0">
                    <a:solidFill>
                      <a:srgbClr val="00487B"/>
                    </a:solidFill>
                  </a:rPr>
                  <a:t>If the new partner is smaller than the old,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world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gain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will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larger</m:t>
                    </m:r>
                  </m:oMath>
                </a14:m>
                <a:endParaRPr lang="en-US" sz="2400" b="0" dirty="0"/>
              </a:p>
              <a:p>
                <a:r>
                  <a:rPr lang="en-US" sz="2400" dirty="0">
                    <a:solidFill>
                      <a:srgbClr val="00487B"/>
                    </a:solidFill>
                  </a:rPr>
                  <a:t>If new partner is bigger than old,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487B"/>
                    </a:solidFill>
                  </a:rPr>
                  <a:t> and world gain will be smaller and perhaps a loss.</a:t>
                </a:r>
              </a:p>
              <a:p>
                <a:endParaRPr lang="en-US" sz="2400" dirty="0">
                  <a:solidFill>
                    <a:srgbClr val="00487B"/>
                  </a:solidFill>
                </a:endParaRPr>
              </a:p>
              <a:p>
                <a:endParaRPr lang="en-US" sz="2400" dirty="0">
                  <a:solidFill>
                    <a:srgbClr val="00487B"/>
                  </a:solidFill>
                </a:endParaRPr>
              </a:p>
              <a:p>
                <a:endParaRPr lang="en-US" sz="2400" dirty="0">
                  <a:solidFill>
                    <a:srgbClr val="00487B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D15B62D-8140-6F44-8763-B88804C0A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447800"/>
                <a:ext cx="7239000" cy="5484578"/>
              </a:xfrm>
              <a:blipFill>
                <a:blip r:embed="rId2"/>
                <a:stretch>
                  <a:fillRect l="-1051" t="-924" r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CBD0F9-E403-6F4E-BE7C-2639BA4664EB}"/>
                  </a:ext>
                </a:extLst>
              </p:cNvPr>
              <p:cNvSpPr/>
              <p:nvPr/>
            </p:nvSpPr>
            <p:spPr>
              <a:xfrm>
                <a:off x="2738252" y="2725387"/>
                <a:ext cx="4146904" cy="78380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𝑇𝐶𝑡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𝑇𝑅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CBD0F9-E403-6F4E-BE7C-2639BA466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252" y="2725387"/>
                <a:ext cx="4146904" cy="783804"/>
              </a:xfrm>
              <a:prstGeom prst="rect">
                <a:avLst/>
              </a:prstGeom>
              <a:blipFill>
                <a:blip r:embed="rId3"/>
                <a:stretch>
                  <a:fillRect b="-1493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321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1988237"/>
          </a:xfrm>
        </p:spPr>
        <p:txBody>
          <a:bodyPr/>
          <a:lstStyle/>
          <a:p>
            <a:r>
              <a:rPr lang="en-US" sz="2800" dirty="0"/>
              <a:t>Analysis of FTAs shouldn’t treat each independently of FTAs that already exist</a:t>
            </a:r>
          </a:p>
          <a:p>
            <a:r>
              <a:rPr lang="en-US" sz="2800" dirty="0"/>
              <a:t>Sequencing of FTAs can matter.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253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A7A11-313A-BC46-8E15-C6E1CE517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3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2A804-EDF4-474B-B673-4BA137AE8464}"/>
              </a:ext>
            </a:extLst>
          </p:cNvPr>
          <p:cNvSpPr/>
          <p:nvPr/>
        </p:nvSpPr>
        <p:spPr>
          <a:xfrm>
            <a:off x="0" y="69160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2786" y="4255971"/>
                <a:ext cx="112256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" y="4255971"/>
                <a:ext cx="1122562" cy="375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 flipV="1">
            <a:off x="1143000" y="2857500"/>
            <a:ext cx="165735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14450" y="160020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 of B and C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971550" y="3771900"/>
            <a:ext cx="171450" cy="62865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43450" y="17716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Exports to Country A</a:t>
            </a:r>
          </a:p>
        </p:txBody>
      </p:sp>
      <p:cxnSp>
        <p:nvCxnSpPr>
          <p:cNvPr id="71" name="Straight Connector 70"/>
          <p:cNvCxnSpPr>
            <a:cxnSpLocks/>
          </p:cNvCxnSpPr>
          <p:nvPr/>
        </p:nvCxnSpPr>
        <p:spPr>
          <a:xfrm>
            <a:off x="1143000" y="3771900"/>
            <a:ext cx="35433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 flipV="1">
            <a:off x="4000500" y="2228850"/>
            <a:ext cx="331470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6F7941E-700F-274B-AD62-B652D2307BB6}"/>
              </a:ext>
            </a:extLst>
          </p:cNvPr>
          <p:cNvCxnSpPr>
            <a:cxnSpLocks/>
          </p:cNvCxnSpPr>
          <p:nvPr/>
        </p:nvCxnSpPr>
        <p:spPr>
          <a:xfrm flipV="1">
            <a:off x="1143000" y="2228850"/>
            <a:ext cx="165735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743200" y="2171700"/>
                <a:ext cx="6858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71700"/>
                <a:ext cx="685800" cy="375552"/>
              </a:xfrm>
              <a:prstGeom prst="rect">
                <a:avLst/>
              </a:prstGeom>
              <a:blipFill>
                <a:blip r:embed="rId3"/>
                <a:stretch>
                  <a:fillRect r="-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E76220-2624-494E-A28E-6D9EBAC26B59}"/>
              </a:ext>
            </a:extLst>
          </p:cNvPr>
          <p:cNvCxnSpPr>
            <a:cxnSpLocks/>
          </p:cNvCxnSpPr>
          <p:nvPr/>
        </p:nvCxnSpPr>
        <p:spPr>
          <a:xfrm flipV="1">
            <a:off x="4000500" y="3771900"/>
            <a:ext cx="685800" cy="6286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D8A21A1-F836-524D-AEA3-7CC934A9EA65}"/>
              </a:ext>
            </a:extLst>
          </p:cNvPr>
          <p:cNvCxnSpPr>
            <a:cxnSpLocks/>
          </p:cNvCxnSpPr>
          <p:nvPr/>
        </p:nvCxnSpPr>
        <p:spPr>
          <a:xfrm flipV="1">
            <a:off x="4686300" y="2514600"/>
            <a:ext cx="2686050" cy="12573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8E1FA25-59ED-E146-864A-08BBF071F4F7}"/>
                  </a:ext>
                </a:extLst>
              </p:cNvPr>
              <p:cNvSpPr txBox="1"/>
              <p:nvPr/>
            </p:nvSpPr>
            <p:spPr>
              <a:xfrm>
                <a:off x="5939334" y="2114550"/>
                <a:ext cx="126668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8E1FA25-59ED-E146-864A-08BBF071F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34" y="2114550"/>
                <a:ext cx="1266683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B83776B-665B-B34D-80C7-53B44EE23349}"/>
                  </a:ext>
                </a:extLst>
              </p:cNvPr>
              <p:cNvSpPr txBox="1"/>
              <p:nvPr/>
            </p:nvSpPr>
            <p:spPr>
              <a:xfrm>
                <a:off x="6457950" y="2857500"/>
                <a:ext cx="1566934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B83776B-665B-B34D-80C7-53B44EE2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2857500"/>
                <a:ext cx="1566934" cy="380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BFC6121-825A-3A4C-B0E3-B7520E905B7A}"/>
                  </a:ext>
                </a:extLst>
              </p:cNvPr>
              <p:cNvSpPr/>
              <p:nvPr/>
            </p:nvSpPr>
            <p:spPr>
              <a:xfrm>
                <a:off x="751656" y="3876738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BFC6121-825A-3A4C-B0E3-B7520E905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56" y="3876738"/>
                <a:ext cx="33457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65016ED6-25B8-9740-A630-3EDA28177D7B}"/>
              </a:ext>
            </a:extLst>
          </p:cNvPr>
          <p:cNvSpPr txBox="1"/>
          <p:nvPr/>
        </p:nvSpPr>
        <p:spPr>
          <a:xfrm>
            <a:off x="2343150" y="1143001"/>
            <a:ext cx="2800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Export Supplies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F7F56D3-9B75-484F-B056-02E5798C4147}"/>
                  </a:ext>
                </a:extLst>
              </p:cNvPr>
              <p:cNvSpPr txBox="1"/>
              <p:nvPr/>
            </p:nvSpPr>
            <p:spPr>
              <a:xfrm>
                <a:off x="2743200" y="2503170"/>
                <a:ext cx="685800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F7F56D3-9B75-484F-B056-02E5798C4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503170"/>
                <a:ext cx="685800" cy="380104"/>
              </a:xfrm>
              <a:prstGeom prst="rect">
                <a:avLst/>
              </a:prstGeom>
              <a:blipFill>
                <a:blip r:embed="rId7"/>
                <a:stretch>
                  <a:fillRect r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1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9B1C399-3CA9-3646-8825-77D82A3AB850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43200" y="2503170"/>
                <a:ext cx="685800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503170"/>
                <a:ext cx="685800" cy="380104"/>
              </a:xfrm>
              <a:prstGeom prst="rect">
                <a:avLst/>
              </a:prstGeom>
              <a:blipFill>
                <a:blip r:embed="rId3"/>
                <a:stretch>
                  <a:fillRect r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 flipV="1">
            <a:off x="1143000" y="2857500"/>
            <a:ext cx="165735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Left Brace 37"/>
          <p:cNvSpPr/>
          <p:nvPr/>
        </p:nvSpPr>
        <p:spPr>
          <a:xfrm>
            <a:off x="971550" y="3771900"/>
            <a:ext cx="171450" cy="62865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43500" y="168525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  <p:cxnSp>
        <p:nvCxnSpPr>
          <p:cNvPr id="73" name="Straight Connector 72"/>
          <p:cNvCxnSpPr>
            <a:cxnSpLocks/>
          </p:cNvCxnSpPr>
          <p:nvPr/>
        </p:nvCxnSpPr>
        <p:spPr>
          <a:xfrm flipV="1">
            <a:off x="4000500" y="2228850"/>
            <a:ext cx="331470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6F7941E-700F-274B-AD62-B652D2307BB6}"/>
              </a:ext>
            </a:extLst>
          </p:cNvPr>
          <p:cNvCxnSpPr>
            <a:cxnSpLocks/>
          </p:cNvCxnSpPr>
          <p:nvPr/>
        </p:nvCxnSpPr>
        <p:spPr>
          <a:xfrm flipV="1">
            <a:off x="1143000" y="2228850"/>
            <a:ext cx="165735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743200" y="2171700"/>
                <a:ext cx="6858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71700"/>
                <a:ext cx="685800" cy="375552"/>
              </a:xfrm>
              <a:prstGeom prst="rect">
                <a:avLst/>
              </a:prstGeom>
              <a:blipFill>
                <a:blip r:embed="rId4"/>
                <a:stretch>
                  <a:fillRect r="-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E76220-2624-494E-A28E-6D9EBAC26B59}"/>
              </a:ext>
            </a:extLst>
          </p:cNvPr>
          <p:cNvCxnSpPr>
            <a:cxnSpLocks/>
          </p:cNvCxnSpPr>
          <p:nvPr/>
        </p:nvCxnSpPr>
        <p:spPr>
          <a:xfrm flipV="1">
            <a:off x="4000500" y="3771900"/>
            <a:ext cx="685800" cy="6286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D8A21A1-F836-524D-AEA3-7CC934A9EA65}"/>
              </a:ext>
            </a:extLst>
          </p:cNvPr>
          <p:cNvCxnSpPr>
            <a:cxnSpLocks/>
          </p:cNvCxnSpPr>
          <p:nvPr/>
        </p:nvCxnSpPr>
        <p:spPr>
          <a:xfrm flipV="1">
            <a:off x="4686300" y="2514600"/>
            <a:ext cx="2686050" cy="1257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3CB4B5-A96E-B740-880B-479A9E3D5130}"/>
              </a:ext>
            </a:extLst>
          </p:cNvPr>
          <p:cNvCxnSpPr>
            <a:cxnSpLocks/>
          </p:cNvCxnSpPr>
          <p:nvPr/>
        </p:nvCxnSpPr>
        <p:spPr>
          <a:xfrm>
            <a:off x="4514850" y="2400300"/>
            <a:ext cx="24574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E1158BC-140C-7543-ABB0-6ED3C6348EBD}"/>
              </a:ext>
            </a:extLst>
          </p:cNvPr>
          <p:cNvCxnSpPr>
            <a:cxnSpLocks/>
          </p:cNvCxnSpPr>
          <p:nvPr/>
        </p:nvCxnSpPr>
        <p:spPr>
          <a:xfrm>
            <a:off x="1143000" y="3028950"/>
            <a:ext cx="4457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B3EABC2-8B35-3448-9289-322A6B276D7D}"/>
                  </a:ext>
                </a:extLst>
              </p:cNvPr>
              <p:cNvSpPr/>
              <p:nvPr/>
            </p:nvSpPr>
            <p:spPr>
              <a:xfrm>
                <a:off x="6800850" y="354330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B3EABC2-8B35-3448-9289-322A6B276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50" y="3543300"/>
                <a:ext cx="570349" cy="370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8DB2428-7974-BE43-9111-37B6F41D302F}"/>
              </a:ext>
            </a:extLst>
          </p:cNvPr>
          <p:cNvCxnSpPr>
            <a:cxnSpLocks/>
          </p:cNvCxnSpPr>
          <p:nvPr/>
        </p:nvCxnSpPr>
        <p:spPr>
          <a:xfrm>
            <a:off x="1943100" y="3028950"/>
            <a:ext cx="0" cy="17145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20BA9E8-0C85-0A4E-AC83-9C9A468B8722}"/>
                  </a:ext>
                </a:extLst>
              </p:cNvPr>
              <p:cNvSpPr/>
              <p:nvPr/>
            </p:nvSpPr>
            <p:spPr>
              <a:xfrm>
                <a:off x="1406250" y="4750650"/>
                <a:ext cx="1106521" cy="378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20BA9E8-0C85-0A4E-AC83-9C9A468B8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250" y="4750650"/>
                <a:ext cx="1106521" cy="3783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B57A603-D67E-8D4F-9D19-F2280CA8D137}"/>
              </a:ext>
            </a:extLst>
          </p:cNvPr>
          <p:cNvCxnSpPr>
            <a:cxnSpLocks/>
          </p:cNvCxnSpPr>
          <p:nvPr/>
        </p:nvCxnSpPr>
        <p:spPr>
          <a:xfrm>
            <a:off x="5600700" y="3028950"/>
            <a:ext cx="0" cy="17145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813C3DA-D3C9-EC40-831B-07B7E4CA235E}"/>
                  </a:ext>
                </a:extLst>
              </p:cNvPr>
              <p:cNvSpPr/>
              <p:nvPr/>
            </p:nvSpPr>
            <p:spPr>
              <a:xfrm>
                <a:off x="5316750" y="4750650"/>
                <a:ext cx="1676549" cy="378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813C3DA-D3C9-EC40-831B-07B7E4CA2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50" y="4750650"/>
                <a:ext cx="1676549" cy="3783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DD4A6978-9CA4-1741-9013-5512E8282074}"/>
              </a:ext>
            </a:extLst>
          </p:cNvPr>
          <p:cNvSpPr txBox="1"/>
          <p:nvPr/>
        </p:nvSpPr>
        <p:spPr>
          <a:xfrm>
            <a:off x="2343150" y="1143001"/>
            <a:ext cx="2800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MFN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05305B8-8559-B647-9ECD-335823EAE345}"/>
                  </a:ext>
                </a:extLst>
              </p:cNvPr>
              <p:cNvSpPr txBox="1"/>
              <p:nvPr/>
            </p:nvSpPr>
            <p:spPr>
              <a:xfrm>
                <a:off x="112786" y="4255971"/>
                <a:ext cx="112256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05305B8-8559-B647-9ECD-335823EAE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" y="4255971"/>
                <a:ext cx="1122562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AD63D21-B17A-2143-AEF2-28EA7ABF0598}"/>
                  </a:ext>
                </a:extLst>
              </p:cNvPr>
              <p:cNvSpPr/>
              <p:nvPr/>
            </p:nvSpPr>
            <p:spPr>
              <a:xfrm>
                <a:off x="751656" y="3876738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AD63D21-B17A-2143-AEF2-28EA7ABF0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56" y="3876738"/>
                <a:ext cx="3345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8CE75D-0C4D-0341-A04F-33C9A758D77E}"/>
                  </a:ext>
                </a:extLst>
              </p:cNvPr>
              <p:cNvSpPr txBox="1"/>
              <p:nvPr/>
            </p:nvSpPr>
            <p:spPr>
              <a:xfrm>
                <a:off x="5939334" y="2114550"/>
                <a:ext cx="126668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8CE75D-0C4D-0341-A04F-33C9A758D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34" y="2114550"/>
                <a:ext cx="1266683" cy="375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85B823-6825-ED48-AA48-56B3D230BB1F}"/>
                  </a:ext>
                </a:extLst>
              </p:cNvPr>
              <p:cNvSpPr txBox="1"/>
              <p:nvPr/>
            </p:nvSpPr>
            <p:spPr>
              <a:xfrm>
                <a:off x="6457950" y="2857500"/>
                <a:ext cx="1566934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/>
                  </a:rPr>
                  <a:t> </a:t>
                </a:r>
                <a:endParaRPr lang="en-US" baseline="30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85B823-6825-ED48-AA48-56B3D230B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2857500"/>
                <a:ext cx="1566934" cy="3801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E975281-3B37-6944-8044-B4694DCD9B7A}"/>
                  </a:ext>
                </a:extLst>
              </p:cNvPr>
              <p:cNvSpPr/>
              <p:nvPr/>
            </p:nvSpPr>
            <p:spPr>
              <a:xfrm>
                <a:off x="641119" y="2726490"/>
                <a:ext cx="500842" cy="376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E975281-3B37-6944-8044-B4694DCD9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19" y="2726490"/>
                <a:ext cx="500842" cy="376321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8BF4948F-9CE1-0E4E-BA4F-77E12F2EA53F}"/>
              </a:ext>
            </a:extLst>
          </p:cNvPr>
          <p:cNvSpPr txBox="1"/>
          <p:nvPr/>
        </p:nvSpPr>
        <p:spPr>
          <a:xfrm>
            <a:off x="1328850" y="169380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</a:t>
            </a:r>
          </a:p>
        </p:txBody>
      </p:sp>
    </p:spTree>
    <p:extLst>
      <p:ext uri="{BB962C8B-B14F-4D97-AF65-F5344CB8AC3E}">
        <p14:creationId xmlns:p14="http://schemas.microsoft.com/office/powerpoint/2010/main" val="325949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B6ACBC1-E586-5346-86B0-5D89D5EB4B82}"/>
              </a:ext>
            </a:extLst>
          </p:cNvPr>
          <p:cNvSpPr/>
          <p:nvPr/>
        </p:nvSpPr>
        <p:spPr>
          <a:xfrm>
            <a:off x="0" y="668740"/>
            <a:ext cx="9144000" cy="555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4743450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32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 flipV="1">
            <a:off x="1143000" y="2857500"/>
            <a:ext cx="165735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Left Brace 37"/>
          <p:cNvSpPr/>
          <p:nvPr/>
        </p:nvSpPr>
        <p:spPr>
          <a:xfrm>
            <a:off x="971550" y="3771900"/>
            <a:ext cx="171450" cy="62865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00500" y="4743450"/>
            <a:ext cx="3600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000500" y="222885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86650" y="46863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73" name="Straight Connector 72"/>
          <p:cNvCxnSpPr>
            <a:cxnSpLocks/>
          </p:cNvCxnSpPr>
          <p:nvPr/>
        </p:nvCxnSpPr>
        <p:spPr>
          <a:xfrm flipV="1">
            <a:off x="4000500" y="2228850"/>
            <a:ext cx="3314700" cy="1543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6F7941E-700F-274B-AD62-B652D2307BB6}"/>
              </a:ext>
            </a:extLst>
          </p:cNvPr>
          <p:cNvCxnSpPr>
            <a:cxnSpLocks/>
          </p:cNvCxnSpPr>
          <p:nvPr/>
        </p:nvCxnSpPr>
        <p:spPr>
          <a:xfrm flipV="1">
            <a:off x="1143000" y="2228850"/>
            <a:ext cx="1657350" cy="15430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/>
              <p:nvPr/>
            </p:nvSpPr>
            <p:spPr>
              <a:xfrm>
                <a:off x="2743200" y="2171700"/>
                <a:ext cx="6858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EE2414-DF8A-4344-983D-77235EC7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71700"/>
                <a:ext cx="685800" cy="375552"/>
              </a:xfrm>
              <a:prstGeom prst="rect">
                <a:avLst/>
              </a:prstGeom>
              <a:blipFill>
                <a:blip r:embed="rId2"/>
                <a:stretch>
                  <a:fillRect r="-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E76220-2624-494E-A28E-6D9EBAC26B59}"/>
              </a:ext>
            </a:extLst>
          </p:cNvPr>
          <p:cNvCxnSpPr>
            <a:cxnSpLocks/>
          </p:cNvCxnSpPr>
          <p:nvPr/>
        </p:nvCxnSpPr>
        <p:spPr>
          <a:xfrm flipV="1">
            <a:off x="4000500" y="3771900"/>
            <a:ext cx="685800" cy="6286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D8A21A1-F836-524D-AEA3-7CC934A9EA65}"/>
              </a:ext>
            </a:extLst>
          </p:cNvPr>
          <p:cNvCxnSpPr>
            <a:cxnSpLocks/>
          </p:cNvCxnSpPr>
          <p:nvPr/>
        </p:nvCxnSpPr>
        <p:spPr>
          <a:xfrm flipV="1">
            <a:off x="4686300" y="2514600"/>
            <a:ext cx="2686050" cy="12573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E6B0EBB-1053-F74B-9D67-38DE2DAC1BC9}"/>
              </a:ext>
            </a:extLst>
          </p:cNvPr>
          <p:cNvSpPr txBox="1"/>
          <p:nvPr/>
        </p:nvSpPr>
        <p:spPr>
          <a:xfrm>
            <a:off x="3771900" y="211455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3CB4B5-A96E-B740-880B-479A9E3D5130}"/>
              </a:ext>
            </a:extLst>
          </p:cNvPr>
          <p:cNvCxnSpPr>
            <a:cxnSpLocks/>
          </p:cNvCxnSpPr>
          <p:nvPr/>
        </p:nvCxnSpPr>
        <p:spPr>
          <a:xfrm>
            <a:off x="4514850" y="2400300"/>
            <a:ext cx="2457450" cy="1428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E1158BC-140C-7543-ABB0-6ED3C6348EBD}"/>
              </a:ext>
            </a:extLst>
          </p:cNvPr>
          <p:cNvCxnSpPr>
            <a:cxnSpLocks/>
          </p:cNvCxnSpPr>
          <p:nvPr/>
        </p:nvCxnSpPr>
        <p:spPr>
          <a:xfrm>
            <a:off x="1143000" y="3028950"/>
            <a:ext cx="4457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7974421-E849-6A49-8342-95E79CF26D44}"/>
              </a:ext>
            </a:extLst>
          </p:cNvPr>
          <p:cNvCxnSpPr>
            <a:cxnSpLocks/>
          </p:cNvCxnSpPr>
          <p:nvPr/>
        </p:nvCxnSpPr>
        <p:spPr>
          <a:xfrm>
            <a:off x="1143000" y="3200400"/>
            <a:ext cx="47434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B3EABC2-8B35-3448-9289-322A6B276D7D}"/>
                  </a:ext>
                </a:extLst>
              </p:cNvPr>
              <p:cNvSpPr/>
              <p:nvPr/>
            </p:nvSpPr>
            <p:spPr>
              <a:xfrm>
                <a:off x="6800850" y="3543300"/>
                <a:ext cx="570349" cy="3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B3EABC2-8B35-3448-9289-322A6B276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50" y="3543300"/>
                <a:ext cx="570349" cy="370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8DB2428-7974-BE43-9111-37B6F41D302F}"/>
              </a:ext>
            </a:extLst>
          </p:cNvPr>
          <p:cNvCxnSpPr>
            <a:cxnSpLocks/>
          </p:cNvCxnSpPr>
          <p:nvPr/>
        </p:nvCxnSpPr>
        <p:spPr>
          <a:xfrm>
            <a:off x="1943100" y="3028950"/>
            <a:ext cx="0" cy="1714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20BA9E8-0C85-0A4E-AC83-9C9A468B8722}"/>
                  </a:ext>
                </a:extLst>
              </p:cNvPr>
              <p:cNvSpPr/>
              <p:nvPr/>
            </p:nvSpPr>
            <p:spPr>
              <a:xfrm>
                <a:off x="1620450" y="4736251"/>
                <a:ext cx="754437" cy="66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i="1" dirty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20BA9E8-0C85-0A4E-AC83-9C9A468B8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0" y="4736251"/>
                <a:ext cx="754437" cy="66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88086D5-6F00-E146-87DE-E16B01D4CD8D}"/>
              </a:ext>
            </a:extLst>
          </p:cNvPr>
          <p:cNvCxnSpPr>
            <a:cxnSpLocks/>
          </p:cNvCxnSpPr>
          <p:nvPr/>
        </p:nvCxnSpPr>
        <p:spPr>
          <a:xfrm>
            <a:off x="1745273" y="3231173"/>
            <a:ext cx="0" cy="154305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FFE7A5A-4B70-974F-BF6C-9E244950295D}"/>
                  </a:ext>
                </a:extLst>
              </p:cNvPr>
              <p:cNvSpPr/>
              <p:nvPr/>
            </p:nvSpPr>
            <p:spPr>
              <a:xfrm>
                <a:off x="1406250" y="4743450"/>
                <a:ext cx="515590" cy="376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FFE7A5A-4B70-974F-BF6C-9E2449502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250" y="4743450"/>
                <a:ext cx="515590" cy="376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D3450358-B226-0A4F-BEE8-CD324F6C5A95}"/>
              </a:ext>
            </a:extLst>
          </p:cNvPr>
          <p:cNvSpPr txBox="1"/>
          <p:nvPr/>
        </p:nvSpPr>
        <p:spPr>
          <a:xfrm>
            <a:off x="2343150" y="1143001"/>
            <a:ext cx="2800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FTA Equilibrium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4D492F-DEDC-A341-8228-9351DF5119B3}"/>
              </a:ext>
            </a:extLst>
          </p:cNvPr>
          <p:cNvCxnSpPr>
            <a:cxnSpLocks/>
          </p:cNvCxnSpPr>
          <p:nvPr/>
        </p:nvCxnSpPr>
        <p:spPr>
          <a:xfrm>
            <a:off x="2431073" y="3209192"/>
            <a:ext cx="0" cy="154305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16D4E0B-EFB3-AD4C-A379-E9E55A41493A}"/>
                  </a:ext>
                </a:extLst>
              </p:cNvPr>
              <p:cNvSpPr/>
              <p:nvPr/>
            </p:nvSpPr>
            <p:spPr>
              <a:xfrm>
                <a:off x="2286000" y="4743450"/>
                <a:ext cx="523926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16D4E0B-EFB3-AD4C-A379-E9E55A414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743450"/>
                <a:ext cx="523926" cy="3726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0B6789-7891-9D4C-9E28-36FA3FEC6BD5}"/>
              </a:ext>
            </a:extLst>
          </p:cNvPr>
          <p:cNvCxnSpPr>
            <a:cxnSpLocks/>
          </p:cNvCxnSpPr>
          <p:nvPr/>
        </p:nvCxnSpPr>
        <p:spPr>
          <a:xfrm>
            <a:off x="5886450" y="3200400"/>
            <a:ext cx="0" cy="154305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BF83C96-4B8D-E34C-B296-1E2210EEF700}"/>
              </a:ext>
            </a:extLst>
          </p:cNvPr>
          <p:cNvCxnSpPr>
            <a:cxnSpLocks/>
          </p:cNvCxnSpPr>
          <p:nvPr/>
        </p:nvCxnSpPr>
        <p:spPr>
          <a:xfrm>
            <a:off x="5600700" y="3028950"/>
            <a:ext cx="0" cy="1714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03550C8-F65A-9340-A2E0-55C88B91F7FD}"/>
                  </a:ext>
                </a:extLst>
              </p:cNvPr>
              <p:cNvSpPr/>
              <p:nvPr/>
            </p:nvSpPr>
            <p:spPr>
              <a:xfrm>
                <a:off x="5372100" y="4743450"/>
                <a:ext cx="570349" cy="376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03550C8-F65A-9340-A2E0-55C88B91F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4743450"/>
                <a:ext cx="570349" cy="3763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D81F738-F50B-F94E-B18F-33A10F134FB3}"/>
                  </a:ext>
                </a:extLst>
              </p:cNvPr>
              <p:cNvSpPr/>
              <p:nvPr/>
            </p:nvSpPr>
            <p:spPr>
              <a:xfrm>
                <a:off x="5772150" y="4743450"/>
                <a:ext cx="568745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D81F738-F50B-F94E-B18F-33A10F134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150" y="4743450"/>
                <a:ext cx="568745" cy="37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2A971D-C0B4-F248-885B-F959A9FEE6D2}"/>
                  </a:ext>
                </a:extLst>
              </p:cNvPr>
              <p:cNvSpPr txBox="1"/>
              <p:nvPr/>
            </p:nvSpPr>
            <p:spPr>
              <a:xfrm>
                <a:off x="112786" y="4255971"/>
                <a:ext cx="112256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2A971D-C0B4-F248-885B-F959A9FEE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" y="4255971"/>
                <a:ext cx="1122562" cy="375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7152E07-0D3C-5343-801B-E8F2B608FAA7}"/>
                  </a:ext>
                </a:extLst>
              </p:cNvPr>
              <p:cNvSpPr/>
              <p:nvPr/>
            </p:nvSpPr>
            <p:spPr>
              <a:xfrm>
                <a:off x="751656" y="3876738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7152E07-0D3C-5343-801B-E8F2B608F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56" y="3876738"/>
                <a:ext cx="3345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B73675F-AA65-8147-B82A-5962655905C3}"/>
                  </a:ext>
                </a:extLst>
              </p:cNvPr>
              <p:cNvSpPr txBox="1"/>
              <p:nvPr/>
            </p:nvSpPr>
            <p:spPr>
              <a:xfrm>
                <a:off x="5939334" y="2114550"/>
                <a:ext cx="126668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/>
                  </a:rPr>
                  <a:t> </a:t>
                </a:r>
                <a:endParaRPr lang="en-US" baseline="30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B73675F-AA65-8147-B82A-596265590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34" y="2114550"/>
                <a:ext cx="1266683" cy="3755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B728B2-87E7-854A-B61A-F7C45494F58A}"/>
                  </a:ext>
                </a:extLst>
              </p:cNvPr>
              <p:cNvSpPr txBox="1"/>
              <p:nvPr/>
            </p:nvSpPr>
            <p:spPr>
              <a:xfrm>
                <a:off x="6457950" y="2857500"/>
                <a:ext cx="1566934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B728B2-87E7-854A-B61A-F7C45494F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2857500"/>
                <a:ext cx="1566934" cy="3801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E06979B-0719-E344-B9A3-FDD434C8E12C}"/>
                  </a:ext>
                </a:extLst>
              </p:cNvPr>
              <p:cNvSpPr/>
              <p:nvPr/>
            </p:nvSpPr>
            <p:spPr>
              <a:xfrm>
                <a:off x="641119" y="2726490"/>
                <a:ext cx="500842" cy="376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E06979B-0719-E344-B9A3-FDD434C8E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19" y="2726490"/>
                <a:ext cx="500842" cy="376321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22366DE-FA83-D842-8FED-DB91199D4B8D}"/>
                  </a:ext>
                </a:extLst>
              </p:cNvPr>
              <p:cNvSpPr/>
              <p:nvPr/>
            </p:nvSpPr>
            <p:spPr>
              <a:xfrm>
                <a:off x="656359" y="3096060"/>
                <a:ext cx="500843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22366DE-FA83-D842-8FED-DB91199D4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59" y="3096060"/>
                <a:ext cx="500843" cy="374077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D761CE-1F46-D543-BE32-0AE25AF8766F}"/>
                  </a:ext>
                </a:extLst>
              </p:cNvPr>
              <p:cNvSpPr txBox="1"/>
              <p:nvPr/>
            </p:nvSpPr>
            <p:spPr>
              <a:xfrm>
                <a:off x="2743200" y="2503170"/>
                <a:ext cx="685800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D761CE-1F46-D543-BE32-0AE25AF87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503170"/>
                <a:ext cx="685800" cy="380104"/>
              </a:xfrm>
              <a:prstGeom prst="rect">
                <a:avLst/>
              </a:prstGeom>
              <a:blipFill>
                <a:blip r:embed="rId15"/>
                <a:stretch>
                  <a:fillRect r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83480198-CCA2-904D-8FE2-FFB5DDC1C95D}"/>
              </a:ext>
            </a:extLst>
          </p:cNvPr>
          <p:cNvSpPr txBox="1"/>
          <p:nvPr/>
        </p:nvSpPr>
        <p:spPr>
          <a:xfrm>
            <a:off x="1328850" y="169380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Supplies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D3988D-23EC-1548-BA31-CEE9872B6ED4}"/>
              </a:ext>
            </a:extLst>
          </p:cNvPr>
          <p:cNvSpPr txBox="1"/>
          <p:nvPr/>
        </p:nvSpPr>
        <p:spPr>
          <a:xfrm>
            <a:off x="5143500" y="168525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 Market</a:t>
            </a:r>
          </a:p>
        </p:txBody>
      </p:sp>
    </p:spTree>
    <p:extLst>
      <p:ext uri="{BB962C8B-B14F-4D97-AF65-F5344CB8AC3E}">
        <p14:creationId xmlns:p14="http://schemas.microsoft.com/office/powerpoint/2010/main" val="3643513428"/>
      </p:ext>
    </p:extLst>
  </p:cSld>
  <p:clrMapOvr>
    <a:masterClrMapping/>
  </p:clrMapOvr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93341</TotalTime>
  <Words>3365</Words>
  <Application>Microsoft Macintosh PowerPoint</Application>
  <PresentationFormat>On-screen Show (4:3)</PresentationFormat>
  <Paragraphs>1277</Paragraphs>
  <Slides>67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ＭＳ Ｐゴシック</vt:lpstr>
      <vt:lpstr>Arial</vt:lpstr>
      <vt:lpstr>Calibri</vt:lpstr>
      <vt:lpstr>Cambria Math</vt:lpstr>
      <vt:lpstr>Palatino Linotype</vt:lpstr>
      <vt:lpstr>ford-school-ppt-template_11-12_light</vt:lpstr>
      <vt:lpstr>The Simple Analytics of Trade Creation and Diversion </vt:lpstr>
      <vt:lpstr>To Willi</vt:lpstr>
      <vt:lpstr>My Topic</vt:lpstr>
      <vt:lpstr>Outline</vt:lpstr>
      <vt:lpstr>Background</vt:lpstr>
      <vt:lpstr>3-country case*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Model</vt:lpstr>
      <vt:lpstr>The Model</vt:lpstr>
      <vt:lpstr>The Model</vt:lpstr>
      <vt:lpstr>The Model</vt:lpstr>
      <vt:lpstr>The Model</vt:lpstr>
      <vt:lpstr>The Model</vt:lpstr>
      <vt:lpstr>The Model</vt:lpstr>
      <vt:lpstr>The Model</vt:lpstr>
      <vt:lpstr>The Model</vt:lpstr>
      <vt:lpstr>The Model</vt:lpstr>
      <vt:lpstr>4-country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4-country case</vt:lpstr>
      <vt:lpstr>4-country case</vt:lpstr>
      <vt:lpstr>Conclusion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Microsoft Office User</cp:lastModifiedBy>
  <cp:revision>314</cp:revision>
  <cp:lastPrinted>2019-05-29T18:50:59Z</cp:lastPrinted>
  <dcterms:created xsi:type="dcterms:W3CDTF">2011-07-06T15:52:55Z</dcterms:created>
  <dcterms:modified xsi:type="dcterms:W3CDTF">2019-05-29T18:51:11Z</dcterms:modified>
</cp:coreProperties>
</file>